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1.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74" r:id="rId1"/>
  </p:sldMasterIdLst>
  <p:notesMasterIdLst>
    <p:notesMasterId r:id="rId37"/>
  </p:notesMasterIdLst>
  <p:handoutMasterIdLst>
    <p:handoutMasterId r:id="rId38"/>
  </p:handoutMasterIdLst>
  <p:sldIdLst>
    <p:sldId id="293" r:id="rId2"/>
    <p:sldId id="318" r:id="rId3"/>
    <p:sldId id="332" r:id="rId4"/>
    <p:sldId id="334" r:id="rId5"/>
    <p:sldId id="335" r:id="rId6"/>
    <p:sldId id="337" r:id="rId7"/>
    <p:sldId id="367" r:id="rId8"/>
    <p:sldId id="366" r:id="rId9"/>
    <p:sldId id="341" r:id="rId10"/>
    <p:sldId id="371" r:id="rId11"/>
    <p:sldId id="370" r:id="rId12"/>
    <p:sldId id="368" r:id="rId13"/>
    <p:sldId id="369" r:id="rId14"/>
    <p:sldId id="343" r:id="rId15"/>
    <p:sldId id="373" r:id="rId16"/>
    <p:sldId id="374" r:id="rId17"/>
    <p:sldId id="372" r:id="rId18"/>
    <p:sldId id="347" r:id="rId19"/>
    <p:sldId id="348" r:id="rId20"/>
    <p:sldId id="349" r:id="rId21"/>
    <p:sldId id="350" r:id="rId22"/>
    <p:sldId id="351" r:id="rId23"/>
    <p:sldId id="352" r:id="rId24"/>
    <p:sldId id="353" r:id="rId25"/>
    <p:sldId id="354" r:id="rId26"/>
    <p:sldId id="355" r:id="rId27"/>
    <p:sldId id="356" r:id="rId28"/>
    <p:sldId id="357" r:id="rId29"/>
    <p:sldId id="360" r:id="rId30"/>
    <p:sldId id="361" r:id="rId31"/>
    <p:sldId id="362" r:id="rId32"/>
    <p:sldId id="363" r:id="rId33"/>
    <p:sldId id="364" r:id="rId34"/>
    <p:sldId id="365" r:id="rId35"/>
    <p:sldId id="297" r:id="rId36"/>
  </p:sldIdLst>
  <p:sldSz cx="9144000" cy="6858000" type="screen4x3"/>
  <p:notesSz cx="6858000" cy="9144000"/>
  <p:embeddedFontLst>
    <p:embeddedFont>
      <p:font typeface="Malgun Gothic" panose="020B0503020000020004" pitchFamily="34" charset="-127"/>
      <p:regular r:id="rId39"/>
      <p:bold r:id="rId40"/>
    </p:embeddedFont>
    <p:embeddedFont>
      <p:font typeface="Calibri" panose="020F0502020204030204" pitchFamily="34" charset="0"/>
      <p:regular r:id="rId41"/>
      <p:bold r:id="rId42"/>
      <p:italic r:id="rId43"/>
      <p:boldItalic r:id="rId44"/>
    </p:embeddedFont>
    <p:embeddedFont>
      <p:font typeface="GulimChe" panose="020B0609000101010101" pitchFamily="49" charset="-127"/>
      <p:regular r:id="rId45"/>
    </p:embeddedFont>
    <p:embeddedFont>
      <p:font typeface="Cambria Math" panose="02040503050406030204" pitchFamily="18" charset="0"/>
      <p:regular r:id="rId46"/>
    </p:embeddedFont>
    <p:embeddedFont>
      <p:font typeface="Calibri Light" panose="020F0302020204030204" pitchFamily="34" charset="0"/>
      <p:regular r:id="rId47"/>
      <p:italic r:id="rId48"/>
    </p:embeddedFont>
  </p:embeddedFontLst>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F56EFCA7-4AE3-4507-AE8B-B37553F8C918}">
          <p14:sldIdLst>
            <p14:sldId id="293"/>
            <p14:sldId id="318"/>
            <p14:sldId id="332"/>
            <p14:sldId id="334"/>
            <p14:sldId id="335"/>
            <p14:sldId id="337"/>
            <p14:sldId id="367"/>
            <p14:sldId id="366"/>
            <p14:sldId id="341"/>
            <p14:sldId id="371"/>
            <p14:sldId id="370"/>
            <p14:sldId id="368"/>
            <p14:sldId id="369"/>
            <p14:sldId id="343"/>
            <p14:sldId id="373"/>
            <p14:sldId id="374"/>
            <p14:sldId id="372"/>
            <p14:sldId id="347"/>
            <p14:sldId id="348"/>
            <p14:sldId id="349"/>
            <p14:sldId id="350"/>
            <p14:sldId id="351"/>
            <p14:sldId id="352"/>
            <p14:sldId id="353"/>
            <p14:sldId id="354"/>
            <p14:sldId id="355"/>
            <p14:sldId id="356"/>
            <p14:sldId id="357"/>
            <p14:sldId id="360"/>
            <p14:sldId id="361"/>
            <p14:sldId id="362"/>
            <p14:sldId id="363"/>
            <p14:sldId id="364"/>
            <p14:sldId id="365"/>
          </p14:sldIdLst>
        </p14:section>
        <p14:section name="Untitled Section" id="{420CCF1E-B500-46D5-A5BC-C7E92563C0BC}">
          <p14:sldIdLst>
            <p14:sldId id="297"/>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C1DA"/>
    <a:srgbClr val="89585B"/>
    <a:srgbClr val="543143"/>
    <a:srgbClr val="330C29"/>
    <a:srgbClr val="95E6CB"/>
    <a:srgbClr val="45D3A4"/>
    <a:srgbClr val="B6F573"/>
    <a:srgbClr val="BC6903"/>
    <a:srgbClr val="FCDF21"/>
    <a:srgbClr val="C46E0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F5AB1C69-6EDB-4FF4-983F-18BD219EF322}" styleName="보통 스타일 2 - 강조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875" autoAdjust="0"/>
    <p:restoredTop sz="83304" autoAdjust="0"/>
  </p:normalViewPr>
  <p:slideViewPr>
    <p:cSldViewPr>
      <p:cViewPr varScale="1">
        <p:scale>
          <a:sx n="60" d="100"/>
          <a:sy n="60" d="100"/>
        </p:scale>
        <p:origin x="1836" y="60"/>
      </p:cViewPr>
      <p:guideLst>
        <p:guide orient="horz" pos="2160"/>
        <p:guide pos="2880"/>
      </p:guideLst>
    </p:cSldViewPr>
  </p:slideViewPr>
  <p:notesTextViewPr>
    <p:cViewPr>
      <p:scale>
        <a:sx n="100" d="100"/>
        <a:sy n="100" d="100"/>
      </p:scale>
      <p:origin x="0" y="0"/>
    </p:cViewPr>
  </p:notesTextViewPr>
  <p:sorterViewPr>
    <p:cViewPr varScale="1">
      <p:scale>
        <a:sx n="1" d="1"/>
        <a:sy n="1" d="1"/>
      </p:scale>
      <p:origin x="0" y="0"/>
    </p:cViewPr>
  </p:sorterViewPr>
  <p:notesViewPr>
    <p:cSldViewPr>
      <p:cViewPr varScale="1">
        <p:scale>
          <a:sx n="67" d="100"/>
          <a:sy n="67" d="100"/>
        </p:scale>
        <p:origin x="811" y="7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4.fntdata"/><Relationship Id="rId47" Type="http://schemas.openxmlformats.org/officeDocument/2006/relationships/font" Target="fonts/font9.fntdata"/><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font" Target="fonts/font2.fntdata"/><Relationship Id="rId45" Type="http://schemas.openxmlformats.org/officeDocument/2006/relationships/font" Target="fonts/font7.fntdata"/><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6.fntdata"/><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5.fntdata"/><Relationship Id="rId48" Type="http://schemas.openxmlformats.org/officeDocument/2006/relationships/font" Target="fonts/font10.fntdata"/><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handoutMaster" Target="handoutMasters/handoutMaster1.xml"/><Relationship Id="rId46" Type="http://schemas.openxmlformats.org/officeDocument/2006/relationships/font" Target="fonts/font8.fntdata"/><Relationship Id="rId20" Type="http://schemas.openxmlformats.org/officeDocument/2006/relationships/slide" Target="slides/slide19.xml"/><Relationship Id="rId41"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57" Type="http://schemas.microsoft.com/office/2015/10/relationships/revisionInfo" Target="revisionInfo.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DCBFB3B-C34C-47F2-A214-F4FED2DDEC41}" type="doc">
      <dgm:prSet loTypeId="urn:microsoft.com/office/officeart/2005/8/layout/hList3" loCatId="list" qsTypeId="urn:microsoft.com/office/officeart/2005/8/quickstyle/3d2" qsCatId="3D" csTypeId="urn:microsoft.com/office/officeart/2005/8/colors/colorful5" csCatId="colorful" phldr="1"/>
      <dgm:spPr/>
      <dgm:t>
        <a:bodyPr/>
        <a:lstStyle/>
        <a:p>
          <a:endParaRPr lang="en-US"/>
        </a:p>
      </dgm:t>
    </dgm:pt>
    <dgm:pt modelId="{189D1117-5E63-41CF-A4F4-0E4E32F90286}">
      <dgm:prSet phldrT="[Text]" custT="1"/>
      <dgm:spPr>
        <a:solidFill>
          <a:srgbClr val="7030A0"/>
        </a:solidFill>
      </dgm:spPr>
      <dgm:t>
        <a:bodyPr/>
        <a:lstStyle/>
        <a:p>
          <a:r>
            <a:rPr lang="en-US" sz="3200" dirty="0" smtClean="0"/>
            <a:t>Presentation Layer</a:t>
          </a:r>
          <a:endParaRPr lang="en-US" sz="3200" dirty="0"/>
        </a:p>
      </dgm:t>
    </dgm:pt>
    <dgm:pt modelId="{6BC79530-240D-4694-B1E4-A4ACFB0C7704}" type="parTrans" cxnId="{CD5512BA-8292-4F45-A720-E36438306795}">
      <dgm:prSet/>
      <dgm:spPr/>
      <dgm:t>
        <a:bodyPr/>
        <a:lstStyle/>
        <a:p>
          <a:endParaRPr lang="en-US"/>
        </a:p>
      </dgm:t>
    </dgm:pt>
    <dgm:pt modelId="{27940DDA-1DAF-4919-9504-5B020A29F73C}" type="sibTrans" cxnId="{CD5512BA-8292-4F45-A720-E36438306795}">
      <dgm:prSet/>
      <dgm:spPr/>
      <dgm:t>
        <a:bodyPr/>
        <a:lstStyle/>
        <a:p>
          <a:endParaRPr lang="en-US"/>
        </a:p>
      </dgm:t>
    </dgm:pt>
    <dgm:pt modelId="{18E675A4-656A-4BDB-B47E-5CA6E8A4F5AC}">
      <dgm:prSet phldrT="[Text]"/>
      <dgm:spPr>
        <a:solidFill>
          <a:schemeClr val="accent2">
            <a:lumMod val="75000"/>
          </a:schemeClr>
        </a:solidFill>
      </dgm:spPr>
      <dgm:t>
        <a:bodyPr/>
        <a:lstStyle/>
        <a:p>
          <a:r>
            <a:rPr lang="en-US" dirty="0" smtClean="0"/>
            <a:t>Business Layer</a:t>
          </a:r>
          <a:endParaRPr lang="en-US" dirty="0"/>
        </a:p>
      </dgm:t>
    </dgm:pt>
    <dgm:pt modelId="{AFD4BF59-25F6-418A-9067-0CD856E35F47}" type="parTrans" cxnId="{8210CA56-A3D6-4A28-B188-70EBA3239226}">
      <dgm:prSet/>
      <dgm:spPr/>
      <dgm:t>
        <a:bodyPr/>
        <a:lstStyle/>
        <a:p>
          <a:endParaRPr lang="en-US"/>
        </a:p>
      </dgm:t>
    </dgm:pt>
    <dgm:pt modelId="{78709BA9-2B44-47B3-BBDA-C36E306D89CB}" type="sibTrans" cxnId="{8210CA56-A3D6-4A28-B188-70EBA3239226}">
      <dgm:prSet/>
      <dgm:spPr/>
      <dgm:t>
        <a:bodyPr/>
        <a:lstStyle/>
        <a:p>
          <a:endParaRPr lang="en-US"/>
        </a:p>
      </dgm:t>
    </dgm:pt>
    <dgm:pt modelId="{CAFF6247-3F2F-499C-A65C-89AEE4915DDA}">
      <dgm:prSet phldrT="[Text]"/>
      <dgm:spPr>
        <a:solidFill>
          <a:srgbClr val="FFC000"/>
        </a:solidFill>
      </dgm:spPr>
      <dgm:t>
        <a:bodyPr/>
        <a:lstStyle/>
        <a:p>
          <a:r>
            <a:rPr lang="en-US" dirty="0" smtClean="0"/>
            <a:t>DB Layer</a:t>
          </a:r>
          <a:endParaRPr lang="en-US" dirty="0"/>
        </a:p>
      </dgm:t>
    </dgm:pt>
    <dgm:pt modelId="{C7ED58D2-BF5C-43A6-A743-101BBD6EDEA2}" type="parTrans" cxnId="{23BE83CE-1F9E-433F-8CEC-FF6AF18D31E3}">
      <dgm:prSet/>
      <dgm:spPr/>
      <dgm:t>
        <a:bodyPr/>
        <a:lstStyle/>
        <a:p>
          <a:endParaRPr lang="en-US"/>
        </a:p>
      </dgm:t>
    </dgm:pt>
    <dgm:pt modelId="{73C631CA-CE8B-48C8-B3C7-165EF3E268BA}" type="sibTrans" cxnId="{23BE83CE-1F9E-433F-8CEC-FF6AF18D31E3}">
      <dgm:prSet/>
      <dgm:spPr/>
      <dgm:t>
        <a:bodyPr/>
        <a:lstStyle/>
        <a:p>
          <a:endParaRPr lang="en-US"/>
        </a:p>
      </dgm:t>
    </dgm:pt>
    <dgm:pt modelId="{8156D300-F562-409A-BF67-96A1D354F0B8}">
      <dgm:prSet phldrT="[Text]"/>
      <dgm:spPr/>
      <dgm:t>
        <a:bodyPr/>
        <a:lstStyle/>
        <a:p>
          <a:r>
            <a:rPr lang="en-US" dirty="0" smtClean="0"/>
            <a:t>Persistence Layer</a:t>
          </a:r>
          <a:endParaRPr lang="en-US" dirty="0"/>
        </a:p>
      </dgm:t>
    </dgm:pt>
    <dgm:pt modelId="{61C4C838-5DD3-4A4C-B455-52B1C276B80D}" type="parTrans" cxnId="{34FC0D65-906E-4025-B022-8F8CC8A5D3FF}">
      <dgm:prSet/>
      <dgm:spPr/>
      <dgm:t>
        <a:bodyPr/>
        <a:lstStyle/>
        <a:p>
          <a:endParaRPr lang="en-US"/>
        </a:p>
      </dgm:t>
    </dgm:pt>
    <dgm:pt modelId="{D548A77C-8B29-4E8F-8499-82DF42AF7915}" type="sibTrans" cxnId="{34FC0D65-906E-4025-B022-8F8CC8A5D3FF}">
      <dgm:prSet/>
      <dgm:spPr/>
      <dgm:t>
        <a:bodyPr/>
        <a:lstStyle/>
        <a:p>
          <a:endParaRPr lang="en-US"/>
        </a:p>
      </dgm:t>
    </dgm:pt>
    <dgm:pt modelId="{C3C2A385-18DD-495F-8FE3-CCCB680A08EF}" type="pres">
      <dgm:prSet presAssocID="{ADCBFB3B-C34C-47F2-A214-F4FED2DDEC41}" presName="composite" presStyleCnt="0">
        <dgm:presLayoutVars>
          <dgm:chMax val="1"/>
          <dgm:dir/>
          <dgm:resizeHandles val="exact"/>
        </dgm:presLayoutVars>
      </dgm:prSet>
      <dgm:spPr/>
      <dgm:t>
        <a:bodyPr/>
        <a:lstStyle/>
        <a:p>
          <a:endParaRPr lang="en-US"/>
        </a:p>
      </dgm:t>
    </dgm:pt>
    <dgm:pt modelId="{0E79CE64-64AC-4913-B189-A11C0A9DAF40}" type="pres">
      <dgm:prSet presAssocID="{189D1117-5E63-41CF-A4F4-0E4E32F90286}" presName="roof" presStyleLbl="dkBgShp" presStyleIdx="0" presStyleCnt="2"/>
      <dgm:spPr/>
      <dgm:t>
        <a:bodyPr/>
        <a:lstStyle/>
        <a:p>
          <a:endParaRPr lang="en-US"/>
        </a:p>
      </dgm:t>
    </dgm:pt>
    <dgm:pt modelId="{D34FFA4B-0886-44CF-A687-6315E73B0180}" type="pres">
      <dgm:prSet presAssocID="{189D1117-5E63-41CF-A4F4-0E4E32F90286}" presName="pillars" presStyleCnt="0"/>
      <dgm:spPr/>
    </dgm:pt>
    <dgm:pt modelId="{918D1D5F-81D6-4CFB-B41D-10E9037289DB}" type="pres">
      <dgm:prSet presAssocID="{189D1117-5E63-41CF-A4F4-0E4E32F90286}" presName="pillar1" presStyleLbl="node1" presStyleIdx="0" presStyleCnt="3">
        <dgm:presLayoutVars>
          <dgm:bulletEnabled val="1"/>
        </dgm:presLayoutVars>
      </dgm:prSet>
      <dgm:spPr/>
      <dgm:t>
        <a:bodyPr/>
        <a:lstStyle/>
        <a:p>
          <a:endParaRPr lang="en-US"/>
        </a:p>
      </dgm:t>
    </dgm:pt>
    <dgm:pt modelId="{EF1619C1-9783-4453-A301-C026E70FEAFE}" type="pres">
      <dgm:prSet presAssocID="{CAFF6247-3F2F-499C-A65C-89AEE4915DDA}" presName="pillarX" presStyleLbl="node1" presStyleIdx="1" presStyleCnt="3">
        <dgm:presLayoutVars>
          <dgm:bulletEnabled val="1"/>
        </dgm:presLayoutVars>
      </dgm:prSet>
      <dgm:spPr/>
      <dgm:t>
        <a:bodyPr/>
        <a:lstStyle/>
        <a:p>
          <a:endParaRPr lang="en-US"/>
        </a:p>
      </dgm:t>
    </dgm:pt>
    <dgm:pt modelId="{3C58008A-C2DC-465E-BF41-DDBA7106B44A}" type="pres">
      <dgm:prSet presAssocID="{8156D300-F562-409A-BF67-96A1D354F0B8}" presName="pillarX" presStyleLbl="node1" presStyleIdx="2" presStyleCnt="3">
        <dgm:presLayoutVars>
          <dgm:bulletEnabled val="1"/>
        </dgm:presLayoutVars>
      </dgm:prSet>
      <dgm:spPr/>
      <dgm:t>
        <a:bodyPr/>
        <a:lstStyle/>
        <a:p>
          <a:endParaRPr lang="en-US"/>
        </a:p>
      </dgm:t>
    </dgm:pt>
    <dgm:pt modelId="{C033416B-160F-4220-9B8E-FFAE3FD2A367}" type="pres">
      <dgm:prSet presAssocID="{189D1117-5E63-41CF-A4F4-0E4E32F90286}" presName="base" presStyleLbl="dkBgShp" presStyleIdx="1" presStyleCnt="2"/>
      <dgm:spPr/>
    </dgm:pt>
  </dgm:ptLst>
  <dgm:cxnLst>
    <dgm:cxn modelId="{7F4044E7-7FE6-40CA-86A2-3857AC80C097}" type="presOf" srcId="{CAFF6247-3F2F-499C-A65C-89AEE4915DDA}" destId="{EF1619C1-9783-4453-A301-C026E70FEAFE}" srcOrd="0" destOrd="0" presId="urn:microsoft.com/office/officeart/2005/8/layout/hList3"/>
    <dgm:cxn modelId="{A95151C2-5421-47AC-9CB7-996E432F9883}" type="presOf" srcId="{18E675A4-656A-4BDB-B47E-5CA6E8A4F5AC}" destId="{918D1D5F-81D6-4CFB-B41D-10E9037289DB}" srcOrd="0" destOrd="0" presId="urn:microsoft.com/office/officeart/2005/8/layout/hList3"/>
    <dgm:cxn modelId="{B9D75AA5-AE7F-4C08-BEFC-7BB298267D62}" type="presOf" srcId="{8156D300-F562-409A-BF67-96A1D354F0B8}" destId="{3C58008A-C2DC-465E-BF41-DDBA7106B44A}" srcOrd="0" destOrd="0" presId="urn:microsoft.com/office/officeart/2005/8/layout/hList3"/>
    <dgm:cxn modelId="{34FC0D65-906E-4025-B022-8F8CC8A5D3FF}" srcId="{189D1117-5E63-41CF-A4F4-0E4E32F90286}" destId="{8156D300-F562-409A-BF67-96A1D354F0B8}" srcOrd="2" destOrd="0" parTransId="{61C4C838-5DD3-4A4C-B455-52B1C276B80D}" sibTransId="{D548A77C-8B29-4E8F-8499-82DF42AF7915}"/>
    <dgm:cxn modelId="{D7E3ED98-DD38-40E7-88E5-B4849B6B48FF}" type="presOf" srcId="{189D1117-5E63-41CF-A4F4-0E4E32F90286}" destId="{0E79CE64-64AC-4913-B189-A11C0A9DAF40}" srcOrd="0" destOrd="0" presId="urn:microsoft.com/office/officeart/2005/8/layout/hList3"/>
    <dgm:cxn modelId="{23BE83CE-1F9E-433F-8CEC-FF6AF18D31E3}" srcId="{189D1117-5E63-41CF-A4F4-0E4E32F90286}" destId="{CAFF6247-3F2F-499C-A65C-89AEE4915DDA}" srcOrd="1" destOrd="0" parTransId="{C7ED58D2-BF5C-43A6-A743-101BBD6EDEA2}" sibTransId="{73C631CA-CE8B-48C8-B3C7-165EF3E268BA}"/>
    <dgm:cxn modelId="{289D29FD-8475-4E06-8D7A-5539D90E58CD}" type="presOf" srcId="{ADCBFB3B-C34C-47F2-A214-F4FED2DDEC41}" destId="{C3C2A385-18DD-495F-8FE3-CCCB680A08EF}" srcOrd="0" destOrd="0" presId="urn:microsoft.com/office/officeart/2005/8/layout/hList3"/>
    <dgm:cxn modelId="{8210CA56-A3D6-4A28-B188-70EBA3239226}" srcId="{189D1117-5E63-41CF-A4F4-0E4E32F90286}" destId="{18E675A4-656A-4BDB-B47E-5CA6E8A4F5AC}" srcOrd="0" destOrd="0" parTransId="{AFD4BF59-25F6-418A-9067-0CD856E35F47}" sibTransId="{78709BA9-2B44-47B3-BBDA-C36E306D89CB}"/>
    <dgm:cxn modelId="{CD5512BA-8292-4F45-A720-E36438306795}" srcId="{ADCBFB3B-C34C-47F2-A214-F4FED2DDEC41}" destId="{189D1117-5E63-41CF-A4F4-0E4E32F90286}" srcOrd="0" destOrd="0" parTransId="{6BC79530-240D-4694-B1E4-A4ACFB0C7704}" sibTransId="{27940DDA-1DAF-4919-9504-5B020A29F73C}"/>
    <dgm:cxn modelId="{9E4DC354-E6DA-450C-AFCF-B44E3F82AFF4}" type="presParOf" srcId="{C3C2A385-18DD-495F-8FE3-CCCB680A08EF}" destId="{0E79CE64-64AC-4913-B189-A11C0A9DAF40}" srcOrd="0" destOrd="0" presId="urn:microsoft.com/office/officeart/2005/8/layout/hList3"/>
    <dgm:cxn modelId="{4922EF92-4528-4AD2-B972-35AEFA311F34}" type="presParOf" srcId="{C3C2A385-18DD-495F-8FE3-CCCB680A08EF}" destId="{D34FFA4B-0886-44CF-A687-6315E73B0180}" srcOrd="1" destOrd="0" presId="urn:microsoft.com/office/officeart/2005/8/layout/hList3"/>
    <dgm:cxn modelId="{FB506061-A49C-40D4-96AE-0BFF4C2AF46E}" type="presParOf" srcId="{D34FFA4B-0886-44CF-A687-6315E73B0180}" destId="{918D1D5F-81D6-4CFB-B41D-10E9037289DB}" srcOrd="0" destOrd="0" presId="urn:microsoft.com/office/officeart/2005/8/layout/hList3"/>
    <dgm:cxn modelId="{B99FF167-5E8A-436F-BC4C-F8CE62E6BEB5}" type="presParOf" srcId="{D34FFA4B-0886-44CF-A687-6315E73B0180}" destId="{EF1619C1-9783-4453-A301-C026E70FEAFE}" srcOrd="1" destOrd="0" presId="urn:microsoft.com/office/officeart/2005/8/layout/hList3"/>
    <dgm:cxn modelId="{C00A0731-DEBB-486E-BF77-20BC2EF8DF75}" type="presParOf" srcId="{D34FFA4B-0886-44CF-A687-6315E73B0180}" destId="{3C58008A-C2DC-465E-BF41-DDBA7106B44A}" srcOrd="2" destOrd="0" presId="urn:microsoft.com/office/officeart/2005/8/layout/hList3"/>
    <dgm:cxn modelId="{D18D0659-5D7C-448C-ABEB-B52F937B6A99}" type="presParOf" srcId="{C3C2A385-18DD-495F-8FE3-CCCB680A08EF}" destId="{C033416B-160F-4220-9B8E-FFAE3FD2A367}" srcOrd="2" destOrd="0" presId="urn:microsoft.com/office/officeart/2005/8/layout/h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E79CE64-64AC-4913-B189-A11C0A9DAF40}">
      <dsp:nvSpPr>
        <dsp:cNvPr id="0" name=""/>
        <dsp:cNvSpPr/>
      </dsp:nvSpPr>
      <dsp:spPr>
        <a:xfrm>
          <a:off x="0" y="0"/>
          <a:ext cx="4343400" cy="662940"/>
        </a:xfrm>
        <a:prstGeom prst="rect">
          <a:avLst/>
        </a:prstGeom>
        <a:solidFill>
          <a:srgbClr val="7030A0"/>
        </a:soli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bevelB w="88900" h="121750" prst="angle"/>
        </a:sp3d>
      </dsp:spPr>
      <dsp:style>
        <a:lnRef idx="0">
          <a:scrgbClr r="0" g="0" b="0"/>
        </a:lnRef>
        <a:fillRef idx="1">
          <a:scrgbClr r="0" g="0" b="0"/>
        </a:fillRef>
        <a:effectRef idx="2">
          <a:scrgbClr r="0" g="0" b="0"/>
        </a:effectRef>
        <a:fontRef idx="minor">
          <a:schemeClr val="lt1"/>
        </a:fontRef>
      </dsp:style>
      <dsp:txBody>
        <a:bodyPr spcFirstLastPara="0" vert="horz" wrap="square" lIns="121920" tIns="121920" rIns="121920" bIns="121920" numCol="1" spcCol="1270" anchor="ctr" anchorCtr="0">
          <a:noAutofit/>
        </a:bodyPr>
        <a:lstStyle/>
        <a:p>
          <a:pPr lvl="0" algn="ctr" defTabSz="1422400">
            <a:lnSpc>
              <a:spcPct val="90000"/>
            </a:lnSpc>
            <a:spcBef>
              <a:spcPct val="0"/>
            </a:spcBef>
            <a:spcAft>
              <a:spcPct val="35000"/>
            </a:spcAft>
          </a:pPr>
          <a:r>
            <a:rPr lang="en-US" sz="3200" kern="1200" dirty="0" smtClean="0"/>
            <a:t>Presentation Layer</a:t>
          </a:r>
          <a:endParaRPr lang="en-US" sz="3200" kern="1200" dirty="0"/>
        </a:p>
      </dsp:txBody>
      <dsp:txXfrm>
        <a:off x="0" y="0"/>
        <a:ext cx="4343400" cy="662940"/>
      </dsp:txXfrm>
    </dsp:sp>
    <dsp:sp modelId="{918D1D5F-81D6-4CFB-B41D-10E9037289DB}">
      <dsp:nvSpPr>
        <dsp:cNvPr id="0" name=""/>
        <dsp:cNvSpPr/>
      </dsp:nvSpPr>
      <dsp:spPr>
        <a:xfrm>
          <a:off x="2120" y="662940"/>
          <a:ext cx="1446386" cy="1392174"/>
        </a:xfrm>
        <a:prstGeom prst="rect">
          <a:avLst/>
        </a:prstGeom>
        <a:solidFill>
          <a:schemeClr val="accent2">
            <a:lumMod val="75000"/>
          </a:schemeClr>
        </a:soli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US" sz="2100" kern="1200" dirty="0" smtClean="0"/>
            <a:t>Business Layer</a:t>
          </a:r>
          <a:endParaRPr lang="en-US" sz="2100" kern="1200" dirty="0"/>
        </a:p>
      </dsp:txBody>
      <dsp:txXfrm>
        <a:off x="2120" y="662940"/>
        <a:ext cx="1446386" cy="1392174"/>
      </dsp:txXfrm>
    </dsp:sp>
    <dsp:sp modelId="{EF1619C1-9783-4453-A301-C026E70FEAFE}">
      <dsp:nvSpPr>
        <dsp:cNvPr id="0" name=""/>
        <dsp:cNvSpPr/>
      </dsp:nvSpPr>
      <dsp:spPr>
        <a:xfrm>
          <a:off x="1448506" y="662940"/>
          <a:ext cx="1446386" cy="1392174"/>
        </a:xfrm>
        <a:prstGeom prst="rect">
          <a:avLst/>
        </a:prstGeom>
        <a:solidFill>
          <a:srgbClr val="FFC000"/>
        </a:soli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US" sz="2100" kern="1200" dirty="0" smtClean="0"/>
            <a:t>DB Layer</a:t>
          </a:r>
          <a:endParaRPr lang="en-US" sz="2100" kern="1200" dirty="0"/>
        </a:p>
      </dsp:txBody>
      <dsp:txXfrm>
        <a:off x="1448506" y="662940"/>
        <a:ext cx="1446386" cy="1392174"/>
      </dsp:txXfrm>
    </dsp:sp>
    <dsp:sp modelId="{3C58008A-C2DC-465E-BF41-DDBA7106B44A}">
      <dsp:nvSpPr>
        <dsp:cNvPr id="0" name=""/>
        <dsp:cNvSpPr/>
      </dsp:nvSpPr>
      <dsp:spPr>
        <a:xfrm>
          <a:off x="2894893" y="662940"/>
          <a:ext cx="1446386" cy="1392174"/>
        </a:xfrm>
        <a:prstGeom prst="rect">
          <a:avLst/>
        </a:prstGeom>
        <a:gradFill rotWithShape="0">
          <a:gsLst>
            <a:gs pos="0">
              <a:schemeClr val="accent5">
                <a:hueOff val="2127120"/>
                <a:satOff val="-23891"/>
                <a:lumOff val="-5098"/>
                <a:alphaOff val="0"/>
                <a:shade val="85000"/>
                <a:satMod val="130000"/>
              </a:schemeClr>
            </a:gs>
            <a:gs pos="34000">
              <a:schemeClr val="accent5">
                <a:hueOff val="2127120"/>
                <a:satOff val="-23891"/>
                <a:lumOff val="-5098"/>
                <a:alphaOff val="0"/>
                <a:shade val="87000"/>
                <a:satMod val="125000"/>
              </a:schemeClr>
            </a:gs>
            <a:gs pos="70000">
              <a:schemeClr val="accent5">
                <a:hueOff val="2127120"/>
                <a:satOff val="-23891"/>
                <a:lumOff val="-5098"/>
                <a:alphaOff val="0"/>
                <a:tint val="100000"/>
                <a:shade val="90000"/>
                <a:satMod val="130000"/>
              </a:schemeClr>
            </a:gs>
            <a:gs pos="100000">
              <a:schemeClr val="accent5">
                <a:hueOff val="2127120"/>
                <a:satOff val="-23891"/>
                <a:lumOff val="-5098"/>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US" sz="2100" kern="1200" dirty="0" smtClean="0"/>
            <a:t>Persistence Layer</a:t>
          </a:r>
          <a:endParaRPr lang="en-US" sz="2100" kern="1200" dirty="0"/>
        </a:p>
      </dsp:txBody>
      <dsp:txXfrm>
        <a:off x="2894893" y="662940"/>
        <a:ext cx="1446386" cy="1392174"/>
      </dsp:txXfrm>
    </dsp:sp>
    <dsp:sp modelId="{C033416B-160F-4220-9B8E-FFAE3FD2A367}">
      <dsp:nvSpPr>
        <dsp:cNvPr id="0" name=""/>
        <dsp:cNvSpPr/>
      </dsp:nvSpPr>
      <dsp:spPr>
        <a:xfrm>
          <a:off x="0" y="2055114"/>
          <a:ext cx="4343400" cy="154686"/>
        </a:xfrm>
        <a:prstGeom prst="rect">
          <a:avLst/>
        </a:prstGeom>
        <a:solidFill>
          <a:schemeClr val="accent5">
            <a:shade val="90000"/>
            <a:hueOff val="0"/>
            <a:satOff val="0"/>
            <a:lumOff val="0"/>
            <a:alphaOff val="0"/>
          </a:schemeClr>
        </a:soli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bevelB w="88900" h="121750" prst="angle"/>
        </a:sp3d>
      </dsp:spPr>
      <dsp:style>
        <a:lnRef idx="0">
          <a:scrgbClr r="0" g="0" b="0"/>
        </a:lnRef>
        <a:fillRef idx="1">
          <a:scrgbClr r="0" g="0" b="0"/>
        </a:fillRef>
        <a:effectRef idx="2">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hList3">
  <dgm:title val=""/>
  <dgm:desc val=""/>
  <dgm:catLst>
    <dgm:cat type="list" pri="1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1" destId="2" srcOrd="0" destOrd="0"/>
        <dgm:cxn modelId="7" srcId="1" destId="3" srcOrd="1" destOrd="0"/>
        <dgm:cxn modelId="8" srcId="1" destId="4" srcOrd="2" destOrd="0"/>
      </dgm:cxnLst>
      <dgm:bg/>
      <dgm:whole/>
    </dgm:dataModel>
  </dgm:sampData>
  <dgm:styleData>
    <dgm:dataModel>
      <dgm:ptLst>
        <dgm:pt modelId="0" type="doc"/>
        <dgm:pt modelId="1"/>
        <dgm:pt modelId="2"/>
        <dgm:pt modelId="3"/>
      </dgm:ptLst>
      <dgm:cxnLst>
        <dgm:cxn modelId="5" srcId="0" destId="1" srcOrd="0" destOrd="0"/>
        <dgm:cxn modelId="6" srcId="1" destId="2" srcOrd="0" destOrd="0"/>
        <dgm:cxn modelId="7" srcId="1" destId="3" srcOrd="1" destOrd="0"/>
      </dgm:cxnLst>
      <dgm:bg/>
      <dgm:whole/>
    </dgm:dataModel>
  </dgm:styleData>
  <dgm:clrData>
    <dgm:dataModel>
      <dgm:ptLst>
        <dgm:pt modelId="0" type="doc"/>
        <dgm:pt modelId="1"/>
        <dgm:pt modelId="2"/>
        <dgm:pt modelId="3"/>
        <dgm:pt modelId="4"/>
        <dgm:pt modelId="5"/>
      </dgm:ptLst>
      <dgm:cxnLst>
        <dgm:cxn modelId="6" srcId="0" destId="1" srcOrd="0" destOrd="0"/>
        <dgm:cxn modelId="7" srcId="1" destId="2" srcOrd="0" destOrd="0"/>
        <dgm:cxn modelId="8" srcId="1" destId="3" srcOrd="1" destOrd="0"/>
        <dgm:cxn modelId="9" srcId="1" destId="4" srcOrd="2" destOrd="0"/>
        <dgm:cxn modelId="10" srcId="1" destId="5" srcOrd="3" destOrd="0"/>
      </dgm:cxnLst>
      <dgm:bg/>
      <dgm:whole/>
    </dgm:dataModel>
  </dgm:clrData>
  <dgm:layoutNode name="composite">
    <dgm:varLst>
      <dgm:chMax val="1"/>
      <dgm:dir/>
      <dgm:resizeHandles val="exact"/>
    </dgm:varLst>
    <dgm:alg type="composite"/>
    <dgm:shape xmlns:r="http://schemas.openxmlformats.org/officeDocument/2006/relationships" r:blip="">
      <dgm:adjLst/>
    </dgm:shape>
    <dgm:presOf/>
    <dgm:constrLst>
      <dgm:constr type="w" for="ch" forName="roof" refType="w"/>
      <dgm:constr type="h" for="ch" forName="roof" refType="h" fact="0.3"/>
      <dgm:constr type="primFontSz" for="ch" forName="roof" val="65"/>
      <dgm:constr type="w" for="ch" forName="pillars" refType="w"/>
      <dgm:constr type="h" for="ch" forName="pillars" refType="h" fact="0.63"/>
      <dgm:constr type="t" for="ch" forName="pillars" refType="h" fact="0.3"/>
      <dgm:constr type="primFontSz" for="des" forName="pillar1" val="65"/>
      <dgm:constr type="primFontSz" for="des" forName="pillarX" refType="primFontSz" refFor="des" refForName="pillar1" op="equ"/>
      <dgm:constr type="w" for="ch" forName="base" refType="w"/>
      <dgm:constr type="h" for="ch" forName="base" refType="h" fact="0.07"/>
      <dgm:constr type="t" for="ch" forName="base" refType="h" fact="0.93"/>
    </dgm:constrLst>
    <dgm:ruleLst/>
    <dgm:forEach name="Name0" axis="ch" ptType="node" cnt="1">
      <dgm:layoutNode name="roof" styleLbl="dkBgShp">
        <dgm:alg type="tx"/>
        <dgm:shape xmlns:r="http://schemas.openxmlformats.org/officeDocument/2006/relationships" type="rect" r:blip="">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illars" styleLbl="node1">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pillar1" refType="w"/>
          <dgm:constr type="h" for="ch" forName="pillar1" refType="h"/>
          <dgm:constr type="w" for="ch" forName="pillarX" refType="w"/>
          <dgm:constr type="h" for="ch" forName="pillarX" refType="h"/>
        </dgm:constrLst>
        <dgm:ruleLst/>
        <dgm:layoutNode name="pillar1" styleLbl="node1">
          <dgm:varLst>
            <dgm:bulletEnabled val="1"/>
          </dgm:varLst>
          <dgm:alg type="tx"/>
          <dgm:shape xmlns:r="http://schemas.openxmlformats.org/officeDocument/2006/relationships" type="rect" r:blip="">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ch" ptType="node" st="2">
          <dgm:layoutNode name="pillarX" styleLbl="node1">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dgm:layoutNode>
      <dgm:layoutNode name="base" styleLbl="dkBgShp">
        <dgm:alg type="sp"/>
        <dgm:shape xmlns:r="http://schemas.openxmlformats.org/officeDocument/2006/relationships" type="rect" r:blip="">
          <dgm:adjLst/>
        </dgm:shape>
        <dgm:presOf/>
        <dgm:constrLst/>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4CCFBE2-2B8D-499C-81C9-2CD5B3EB8E93}" type="datetimeFigureOut">
              <a:rPr lang="ko-KR" altLang="en-US" smtClean="0"/>
              <a:pPr/>
              <a:t>2020-05-02</a:t>
            </a:fld>
            <a:endParaRPr lang="ko-KR" altLang="en-US"/>
          </a:p>
        </p:txBody>
      </p:sp>
      <p:sp>
        <p:nvSpPr>
          <p:cNvPr id="4" name="바닥글 개체 틀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a:p>
        </p:txBody>
      </p:sp>
      <p:sp>
        <p:nvSpPr>
          <p:cNvPr id="5" name="슬라이드 번호 개체 틀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554DD7E-3179-445A-81DB-781C4554AFF2}" type="slidenum">
              <a:rPr lang="ko-KR" altLang="en-US" smtClean="0"/>
              <a:pPr/>
              <a:t>‹#›</a:t>
            </a:fld>
            <a:endParaRPr lang="ko-KR" altLang="en-US"/>
          </a:p>
        </p:txBody>
      </p:sp>
    </p:spTree>
    <p:extLst>
      <p:ext uri="{BB962C8B-B14F-4D97-AF65-F5344CB8AC3E}">
        <p14:creationId xmlns:p14="http://schemas.microsoft.com/office/powerpoint/2010/main" val="24695366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B545AC5-813F-4ED1-B011-8EA17CB93331}" type="datetimeFigureOut">
              <a:rPr lang="ko-KR" altLang="en-US" smtClean="0"/>
              <a:pPr/>
              <a:t>2020-05-02</a:t>
            </a:fld>
            <a:endParaRPr lang="ko-KR" altLang="en-US"/>
          </a:p>
        </p:txBody>
      </p:sp>
      <p:sp>
        <p:nvSpPr>
          <p:cNvPr id="4" name="슬라이드 이미지 개체 틀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5504B90-27FD-422C-8CC6-2AADAD122D08}" type="slidenum">
              <a:rPr lang="ko-KR" altLang="en-US" smtClean="0"/>
              <a:pPr/>
              <a:t>‹#›</a:t>
            </a:fld>
            <a:endParaRPr lang="ko-KR" altLang="en-US"/>
          </a:p>
        </p:txBody>
      </p:sp>
    </p:spTree>
    <p:extLst>
      <p:ext uri="{BB962C8B-B14F-4D97-AF65-F5344CB8AC3E}">
        <p14:creationId xmlns:p14="http://schemas.microsoft.com/office/powerpoint/2010/main" val="268707270"/>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dirty="0"/>
          </a:p>
        </p:txBody>
      </p:sp>
      <p:sp>
        <p:nvSpPr>
          <p:cNvPr id="4" name="슬라이드 번호 개체 틀 3"/>
          <p:cNvSpPr>
            <a:spLocks noGrp="1"/>
          </p:cNvSpPr>
          <p:nvPr>
            <p:ph type="sldNum" sz="quarter" idx="10"/>
          </p:nvPr>
        </p:nvSpPr>
        <p:spPr/>
        <p:txBody>
          <a:bodyPr/>
          <a:lstStyle/>
          <a:p>
            <a:fld id="{A5504B90-27FD-422C-8CC6-2AADAD122D08}" type="slidenum">
              <a:rPr lang="ko-KR" altLang="en-US" smtClean="0"/>
              <a:pPr/>
              <a:t>1</a:t>
            </a:fld>
            <a:endParaRPr lang="ko-KR" altLang="en-US" dirty="0"/>
          </a:p>
        </p:txBody>
      </p:sp>
    </p:spTree>
    <p:extLst>
      <p:ext uri="{BB962C8B-B14F-4D97-AF65-F5344CB8AC3E}">
        <p14:creationId xmlns:p14="http://schemas.microsoft.com/office/powerpoint/2010/main" val="13247781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3AD3A72C-E0DD-4D13-A4AC-FF7F705F7C78}" type="slidenum">
              <a:rPr lang="en-US"/>
              <a:pPr/>
              <a:t>14</a:t>
            </a:fld>
            <a:endParaRPr lang="en-US" dirty="0"/>
          </a:p>
        </p:txBody>
      </p:sp>
      <p:sp>
        <p:nvSpPr>
          <p:cNvPr id="126978"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EC46D44B-8185-4D05-B84F-62F813A57E02}" type="slidenum">
              <a:rPr lang="en-US" sz="1200" b="0">
                <a:cs typeface="Arial" pitchFamily="34" charset="0"/>
              </a:rPr>
              <a:pPr algn="r"/>
              <a:t>14</a:t>
            </a:fld>
            <a:endParaRPr lang="en-US" sz="1200" b="0" dirty="0">
              <a:cs typeface="Arial" pitchFamily="34" charset="0"/>
            </a:endParaRPr>
          </a:p>
        </p:txBody>
      </p:sp>
      <p:sp>
        <p:nvSpPr>
          <p:cNvPr id="126979" name="Rectangle 2"/>
          <p:cNvSpPr>
            <a:spLocks noGrp="1" noRot="1" noChangeAspect="1" noChangeArrowheads="1" noTextEdit="1"/>
          </p:cNvSpPr>
          <p:nvPr>
            <p:ph type="sldImg"/>
          </p:nvPr>
        </p:nvSpPr>
        <p:spPr>
          <a:xfrm>
            <a:off x="1143000" y="685800"/>
            <a:ext cx="4570413" cy="3427413"/>
          </a:xfrm>
          <a:ln/>
        </p:spPr>
      </p:sp>
      <p:sp>
        <p:nvSpPr>
          <p:cNvPr id="126980" name="Rectangle 3"/>
          <p:cNvSpPr>
            <a:spLocks noGrp="1" noChangeArrowheads="1"/>
          </p:cNvSpPr>
          <p:nvPr>
            <p:ph type="body" idx="1"/>
          </p:nvPr>
        </p:nvSpPr>
        <p:spPr>
          <a:xfrm>
            <a:off x="684213" y="4341813"/>
            <a:ext cx="5489575" cy="4116387"/>
          </a:xfrm>
        </p:spPr>
        <p:txBody>
          <a:bodyPr/>
          <a:lstStyle/>
          <a:p>
            <a:endParaRPr lang="en-US" dirty="0"/>
          </a:p>
        </p:txBody>
      </p:sp>
    </p:spTree>
    <p:extLst>
      <p:ext uri="{BB962C8B-B14F-4D97-AF65-F5344CB8AC3E}">
        <p14:creationId xmlns:p14="http://schemas.microsoft.com/office/powerpoint/2010/main" val="17052158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2056AEC7-22C8-482C-82EC-BAAD01683E9D}" type="slidenum">
              <a:rPr lang="en-US"/>
              <a:pPr/>
              <a:t>18</a:t>
            </a:fld>
            <a:endParaRPr lang="en-US" dirty="0"/>
          </a:p>
        </p:txBody>
      </p:sp>
      <p:sp>
        <p:nvSpPr>
          <p:cNvPr id="141314"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AD71FC0B-25A8-4547-AB9C-C2013F638E64}" type="slidenum">
              <a:rPr lang="en-US" sz="1200" b="0">
                <a:cs typeface="Arial" pitchFamily="34" charset="0"/>
              </a:rPr>
              <a:pPr algn="r"/>
              <a:t>18</a:t>
            </a:fld>
            <a:endParaRPr lang="en-US" sz="1200" b="0" dirty="0">
              <a:cs typeface="Arial" pitchFamily="34" charset="0"/>
            </a:endParaRPr>
          </a:p>
        </p:txBody>
      </p:sp>
      <p:sp>
        <p:nvSpPr>
          <p:cNvPr id="141315" name="Rectangle 2"/>
          <p:cNvSpPr>
            <a:spLocks noGrp="1" noRot="1" noChangeAspect="1" noChangeArrowheads="1" noTextEdit="1"/>
          </p:cNvSpPr>
          <p:nvPr>
            <p:ph type="sldImg"/>
          </p:nvPr>
        </p:nvSpPr>
        <p:spPr>
          <a:xfrm>
            <a:off x="1298575" y="800100"/>
            <a:ext cx="4262438" cy="3197225"/>
          </a:xfrm>
          <a:ln/>
        </p:spPr>
      </p:sp>
      <p:sp>
        <p:nvSpPr>
          <p:cNvPr id="141316" name="Rectangle 3"/>
          <p:cNvSpPr>
            <a:spLocks noGrp="1" noChangeArrowheads="1"/>
          </p:cNvSpPr>
          <p:nvPr>
            <p:ph type="body" idx="1"/>
          </p:nvPr>
        </p:nvSpPr>
        <p:spPr>
          <a:xfrm>
            <a:off x="914400" y="4346575"/>
            <a:ext cx="5029200" cy="3852863"/>
          </a:xfrm>
        </p:spPr>
        <p:txBody>
          <a:bodyPr/>
          <a:lstStyle/>
          <a:p>
            <a:pPr>
              <a:lnSpc>
                <a:spcPct val="120000"/>
              </a:lnSpc>
            </a:pPr>
            <a:r>
              <a:rPr lang="en-US" sz="1200" dirty="0" smtClean="0">
                <a:sym typeface="Symbol" pitchFamily="18" charset="2"/>
              </a:rPr>
              <a:t>Make Boolean Graph linking </a:t>
            </a:r>
            <a:r>
              <a:rPr lang="en-US" sz="1200" dirty="0" smtClean="0">
                <a:solidFill>
                  <a:schemeClr val="accent1"/>
                </a:solidFill>
                <a:sym typeface="Symbol" pitchFamily="18" charset="2"/>
              </a:rPr>
              <a:t>causes</a:t>
            </a:r>
            <a:r>
              <a:rPr lang="en-US" sz="1200" dirty="0" smtClean="0">
                <a:sym typeface="Symbol" pitchFamily="18" charset="2"/>
              </a:rPr>
              <a:t> and </a:t>
            </a:r>
            <a:r>
              <a:rPr lang="en-US" sz="1200" dirty="0" smtClean="0">
                <a:solidFill>
                  <a:schemeClr val="accent1"/>
                </a:solidFill>
                <a:sym typeface="Symbol" pitchFamily="18" charset="2"/>
              </a:rPr>
              <a:t>effects</a:t>
            </a:r>
          </a:p>
          <a:p>
            <a:pPr>
              <a:lnSpc>
                <a:spcPct val="120000"/>
              </a:lnSpc>
            </a:pPr>
            <a:r>
              <a:rPr lang="en-US" sz="1200" dirty="0" smtClean="0">
                <a:sym typeface="Symbol" pitchFamily="18" charset="2"/>
              </a:rPr>
              <a:t>Annotate impossible combinations of </a:t>
            </a:r>
            <a:r>
              <a:rPr lang="en-US" sz="1200" dirty="0" smtClean="0">
                <a:solidFill>
                  <a:schemeClr val="accent1"/>
                </a:solidFill>
                <a:sym typeface="Symbol" pitchFamily="18" charset="2"/>
              </a:rPr>
              <a:t>causes</a:t>
            </a:r>
            <a:r>
              <a:rPr lang="en-US" sz="1200" dirty="0" smtClean="0">
                <a:sym typeface="Symbol" pitchFamily="18" charset="2"/>
              </a:rPr>
              <a:t> and </a:t>
            </a:r>
            <a:r>
              <a:rPr lang="en-US" sz="1200" dirty="0" smtClean="0">
                <a:solidFill>
                  <a:schemeClr val="accent1"/>
                </a:solidFill>
                <a:sym typeface="Symbol" pitchFamily="18" charset="2"/>
              </a:rPr>
              <a:t>effects</a:t>
            </a:r>
          </a:p>
          <a:p>
            <a:pPr>
              <a:lnSpc>
                <a:spcPct val="120000"/>
              </a:lnSpc>
            </a:pPr>
            <a:r>
              <a:rPr lang="en-US" sz="1200" dirty="0" smtClean="0">
                <a:sym typeface="Symbol" pitchFamily="18" charset="2"/>
              </a:rPr>
              <a:t>Develop </a:t>
            </a:r>
            <a:r>
              <a:rPr lang="en-US" sz="1200" dirty="0" smtClean="0">
                <a:solidFill>
                  <a:schemeClr val="accent2"/>
                </a:solidFill>
                <a:sym typeface="Symbol" pitchFamily="18" charset="2"/>
              </a:rPr>
              <a:t>decision table</a:t>
            </a:r>
            <a:r>
              <a:rPr lang="en-US" sz="1200" dirty="0" smtClean="0">
                <a:sym typeface="Symbol" pitchFamily="18" charset="2"/>
              </a:rPr>
              <a:t> from graph with a particular combination of inputs and outputs in each column</a:t>
            </a:r>
          </a:p>
          <a:p>
            <a:pPr>
              <a:lnSpc>
                <a:spcPct val="120000"/>
              </a:lnSpc>
            </a:pPr>
            <a:r>
              <a:rPr lang="en-US" sz="1200" dirty="0" smtClean="0">
                <a:sym typeface="Symbol" pitchFamily="18" charset="2"/>
              </a:rPr>
              <a:t>Transform each column into a test case</a:t>
            </a:r>
          </a:p>
          <a:p>
            <a:pPr>
              <a:lnSpc>
                <a:spcPct val="150000"/>
              </a:lnSpc>
            </a:pPr>
            <a:endParaRPr lang="en-US" sz="1200" dirty="0" smtClean="0"/>
          </a:p>
        </p:txBody>
      </p:sp>
    </p:spTree>
    <p:extLst>
      <p:ext uri="{BB962C8B-B14F-4D97-AF65-F5344CB8AC3E}">
        <p14:creationId xmlns:p14="http://schemas.microsoft.com/office/powerpoint/2010/main" val="9631202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normAutofit/>
              </a:bodyPr>
              <a:lstStyle/>
              <a:p>
                <a:pPr algn="l" rtl="0"/>
                <a:r>
                  <a:rPr lang="en-US" sz="1200" b="1" kern="1200" baseline="0" dirty="0" smtClean="0">
                    <a:solidFill>
                      <a:schemeClr val="tx1"/>
                    </a:solidFill>
                    <a:latin typeface="+mn-lt"/>
                    <a:ea typeface="+mn-ea"/>
                    <a:cs typeface="+mn-cs"/>
                  </a:rPr>
                  <a:t>No. of test cases=no. of actions + 1</a:t>
                </a:r>
              </a:p>
              <a:p>
                <a:pPr algn="l" rtl="0"/>
                <a:r>
                  <a:rPr lang="en-US" sz="1200" b="1" kern="1200" baseline="0" dirty="0" smtClean="0">
                    <a:solidFill>
                      <a:schemeClr val="tx1"/>
                    </a:solidFill>
                    <a:latin typeface="+mn-lt"/>
                    <a:ea typeface="+mn-ea"/>
                    <a:cs typeface="+mn-cs"/>
                  </a:rPr>
                  <a:t>OR</a:t>
                </a:r>
              </a:p>
              <a:p>
                <a:pPr algn="l" rtl="0"/>
                <a:r>
                  <a:rPr lang="en-US" sz="1200" b="1" kern="1200" baseline="0" dirty="0" smtClean="0">
                    <a:solidFill>
                      <a:schemeClr val="tx1"/>
                    </a:solidFill>
                    <a:latin typeface="+mn-lt"/>
                    <a:ea typeface="+mn-ea"/>
                    <a:cs typeface="+mn-cs"/>
                  </a:rPr>
                  <a:t>No. of test cases= </a:t>
                </a:r>
                <a14:m>
                  <m:oMath xmlns:m="http://schemas.openxmlformats.org/officeDocument/2006/math">
                    <m:sSup>
                      <m:sSupPr>
                        <m:ctrlPr>
                          <a:rPr lang="en-US" sz="1200" b="1" i="1" kern="1200" baseline="0" smtClean="0">
                            <a:solidFill>
                              <a:schemeClr val="tx1"/>
                            </a:solidFill>
                            <a:latin typeface="Cambria Math" panose="02040503050406030204" pitchFamily="18" charset="0"/>
                            <a:ea typeface="+mn-ea"/>
                            <a:cs typeface="+mn-cs"/>
                          </a:rPr>
                        </m:ctrlPr>
                      </m:sSupPr>
                      <m:e>
                        <m:r>
                          <a:rPr lang="en-US" sz="1200" b="1" i="1" kern="1200" baseline="0" smtClean="0">
                            <a:solidFill>
                              <a:schemeClr val="tx1"/>
                            </a:solidFill>
                            <a:latin typeface="Cambria Math" panose="02040503050406030204" pitchFamily="18" charset="0"/>
                            <a:ea typeface="+mn-ea"/>
                            <a:cs typeface="+mn-cs"/>
                          </a:rPr>
                          <m:t>𝟐</m:t>
                        </m:r>
                      </m:e>
                      <m:sup>
                        <m:r>
                          <a:rPr lang="en-US" sz="1200" b="1" i="1" kern="1200" baseline="0" smtClean="0">
                            <a:solidFill>
                              <a:schemeClr val="tx1"/>
                            </a:solidFill>
                            <a:latin typeface="Cambria Math" panose="02040503050406030204" pitchFamily="18" charset="0"/>
                            <a:ea typeface="+mn-ea"/>
                            <a:cs typeface="+mn-cs"/>
                          </a:rPr>
                          <m:t>𝒏</m:t>
                        </m:r>
                      </m:sup>
                    </m:sSup>
                    <m:r>
                      <a:rPr lang="en-US" sz="1200" b="1" i="1" kern="1200" baseline="0" smtClean="0">
                        <a:solidFill>
                          <a:schemeClr val="tx1"/>
                        </a:solidFill>
                        <a:latin typeface="Cambria Math" panose="02040503050406030204" pitchFamily="18" charset="0"/>
                        <a:ea typeface="+mn-ea"/>
                        <a:cs typeface="+mn-cs"/>
                      </a:rPr>
                      <m:t> </m:t>
                    </m:r>
                    <m:r>
                      <a:rPr lang="en-US" sz="1200" b="1" i="0" kern="1200" baseline="0" smtClean="0">
                        <a:solidFill>
                          <a:schemeClr val="tx1"/>
                        </a:solidFill>
                        <a:latin typeface="Cambria Math" panose="02040503050406030204" pitchFamily="18" charset="0"/>
                        <a:ea typeface="+mn-ea"/>
                        <a:cs typeface="+mn-cs"/>
                      </a:rPr>
                      <m:t>  ,  </m:t>
                    </m:r>
                    <m:r>
                      <a:rPr lang="en-US" sz="1200" b="1" i="0" kern="1200" baseline="0" smtClean="0">
                        <a:solidFill>
                          <a:schemeClr val="tx1"/>
                        </a:solidFill>
                        <a:latin typeface="Cambria Math" panose="02040503050406030204" pitchFamily="18" charset="0"/>
                        <a:ea typeface="+mn-ea"/>
                        <a:cs typeface="+mn-cs"/>
                      </a:rPr>
                      <m:t>𝐰𝐡𝐞𝐫𝐞</m:t>
                    </m:r>
                  </m:oMath>
                </a14:m>
                <a:r>
                  <a:rPr lang="en-US" sz="1200" b="1" kern="1200" baseline="0" dirty="0" smtClean="0">
                    <a:solidFill>
                      <a:schemeClr val="tx1"/>
                    </a:solidFill>
                    <a:latin typeface="+mn-lt"/>
                    <a:ea typeface="+mn-ea"/>
                    <a:cs typeface="+mn-cs"/>
                  </a:rPr>
                  <a:t>(n = no. </a:t>
                </a:r>
                <a:r>
                  <a:rPr lang="en-US" sz="1200" b="1" kern="1200" baseline="0" smtClean="0">
                    <a:solidFill>
                      <a:schemeClr val="tx1"/>
                    </a:solidFill>
                    <a:latin typeface="+mn-lt"/>
                    <a:ea typeface="+mn-ea"/>
                    <a:cs typeface="+mn-cs"/>
                  </a:rPr>
                  <a:t>of conditions)</a:t>
                </a:r>
                <a:endParaRPr lang="en-US" sz="1200" b="1" kern="1200" baseline="0" dirty="0" smtClean="0">
                  <a:solidFill>
                    <a:schemeClr val="tx1"/>
                  </a:solidFill>
                  <a:latin typeface="+mn-lt"/>
                  <a:ea typeface="+mn-ea"/>
                  <a:cs typeface="+mn-cs"/>
                </a:endParaRPr>
              </a:p>
            </p:txBody>
          </p:sp>
        </mc:Choice>
        <mc:Fallback xmlns="">
          <p:sp>
            <p:nvSpPr>
              <p:cNvPr id="3" name="Notes Placeholder 2"/>
              <p:cNvSpPr>
                <a:spLocks noGrp="1"/>
              </p:cNvSpPr>
              <p:nvPr>
                <p:ph type="body" idx="1"/>
              </p:nvPr>
            </p:nvSpPr>
            <p:spPr/>
            <p:txBody>
              <a:bodyPr>
                <a:normAutofit/>
              </a:bodyPr>
              <a:lstStyle/>
              <a:p>
                <a:pPr algn="l" rtl="0"/>
                <a:r>
                  <a:rPr lang="en-US" sz="1200" b="1" kern="1200" baseline="0" dirty="0" smtClean="0">
                    <a:solidFill>
                      <a:schemeClr val="tx1"/>
                    </a:solidFill>
                    <a:latin typeface="+mn-lt"/>
                    <a:ea typeface="+mn-ea"/>
                    <a:cs typeface="+mn-cs"/>
                  </a:rPr>
                  <a:t>No. of test cases=no. of actions + 1</a:t>
                </a:r>
              </a:p>
              <a:p>
                <a:pPr algn="l" rtl="0"/>
                <a:r>
                  <a:rPr lang="en-US" sz="1200" b="1" kern="1200" baseline="0" dirty="0" smtClean="0">
                    <a:solidFill>
                      <a:schemeClr val="tx1"/>
                    </a:solidFill>
                    <a:latin typeface="+mn-lt"/>
                    <a:ea typeface="+mn-ea"/>
                    <a:cs typeface="+mn-cs"/>
                  </a:rPr>
                  <a:t>OR</a:t>
                </a:r>
              </a:p>
              <a:p>
                <a:pPr algn="l" rtl="0"/>
                <a:r>
                  <a:rPr lang="en-US" sz="1200" b="1" kern="1200" baseline="0" dirty="0" smtClean="0">
                    <a:solidFill>
                      <a:schemeClr val="tx1"/>
                    </a:solidFill>
                    <a:latin typeface="+mn-lt"/>
                    <a:ea typeface="+mn-ea"/>
                    <a:cs typeface="+mn-cs"/>
                  </a:rPr>
                  <a:t>No. of test cases= </a:t>
                </a:r>
                <a:r>
                  <a:rPr lang="en-US" sz="1200" b="1" i="0" kern="1200" baseline="0" smtClean="0">
                    <a:solidFill>
                      <a:schemeClr val="tx1"/>
                    </a:solidFill>
                    <a:latin typeface="Cambria Math" panose="02040503050406030204" pitchFamily="18" charset="0"/>
                    <a:ea typeface="+mn-ea"/>
                    <a:cs typeface="+mn-cs"/>
                  </a:rPr>
                  <a:t>𝟐^𝒏    ,  𝐰𝐡𝐞𝐫𝐞</a:t>
                </a:r>
                <a:r>
                  <a:rPr lang="en-US" sz="1200" b="1" kern="1200" baseline="0" dirty="0" smtClean="0">
                    <a:solidFill>
                      <a:schemeClr val="tx1"/>
                    </a:solidFill>
                    <a:latin typeface="+mn-lt"/>
                    <a:ea typeface="+mn-ea"/>
                    <a:cs typeface="+mn-cs"/>
                  </a:rPr>
                  <a:t>(n = no. </a:t>
                </a:r>
                <a:r>
                  <a:rPr lang="en-US" sz="1200" b="1" kern="1200" baseline="0" smtClean="0">
                    <a:solidFill>
                      <a:schemeClr val="tx1"/>
                    </a:solidFill>
                    <a:latin typeface="+mn-lt"/>
                    <a:ea typeface="+mn-ea"/>
                    <a:cs typeface="+mn-cs"/>
                  </a:rPr>
                  <a:t>of conditions)</a:t>
                </a:r>
                <a:endParaRPr lang="en-US" sz="1200" b="1" kern="1200" baseline="0" dirty="0" smtClean="0">
                  <a:solidFill>
                    <a:schemeClr val="tx1"/>
                  </a:solidFill>
                  <a:latin typeface="+mn-lt"/>
                  <a:ea typeface="+mn-ea"/>
                  <a:cs typeface="+mn-cs"/>
                </a:endParaRPr>
              </a:p>
            </p:txBody>
          </p:sp>
        </mc:Fallback>
      </mc:AlternateContent>
      <p:sp>
        <p:nvSpPr>
          <p:cNvPr id="4" name="Slide Number Placeholder 3"/>
          <p:cNvSpPr>
            <a:spLocks noGrp="1"/>
          </p:cNvSpPr>
          <p:nvPr>
            <p:ph type="sldNum" sz="quarter" idx="10"/>
          </p:nvPr>
        </p:nvSpPr>
        <p:spPr/>
        <p:txBody>
          <a:bodyPr/>
          <a:lstStyle/>
          <a:p>
            <a:fld id="{FC923BC1-E679-4884-930A-5A8BC7F81C09}" type="slidenum">
              <a:rPr lang="ar-EG" smtClean="0"/>
              <a:pPr/>
              <a:t>19</a:t>
            </a:fld>
            <a:endParaRPr lang="ar-EG"/>
          </a:p>
        </p:txBody>
      </p:sp>
    </p:spTree>
    <p:extLst>
      <p:ext uri="{BB962C8B-B14F-4D97-AF65-F5344CB8AC3E}">
        <p14:creationId xmlns:p14="http://schemas.microsoft.com/office/powerpoint/2010/main" val="27465283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022370B0-BE72-492D-A383-D884D77BC904}" type="slidenum">
              <a:rPr lang="en-US"/>
              <a:pPr/>
              <a:t>20</a:t>
            </a:fld>
            <a:endParaRPr lang="en-US" dirty="0"/>
          </a:p>
        </p:txBody>
      </p:sp>
      <p:sp>
        <p:nvSpPr>
          <p:cNvPr id="143362"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94E0F1EB-77B5-4ED8-9FA3-16B4484372A1}" type="slidenum">
              <a:rPr lang="en-US" sz="1200" b="0">
                <a:cs typeface="Arial" pitchFamily="34" charset="0"/>
              </a:rPr>
              <a:pPr algn="r"/>
              <a:t>20</a:t>
            </a:fld>
            <a:endParaRPr lang="en-US" sz="1200" b="0" dirty="0">
              <a:cs typeface="Arial" pitchFamily="34" charset="0"/>
            </a:endParaRPr>
          </a:p>
        </p:txBody>
      </p:sp>
      <p:sp>
        <p:nvSpPr>
          <p:cNvPr id="143363" name="Rectangle 2"/>
          <p:cNvSpPr>
            <a:spLocks noGrp="1" noRot="1" noChangeAspect="1" noChangeArrowheads="1" noTextEdit="1"/>
          </p:cNvSpPr>
          <p:nvPr>
            <p:ph type="sldImg"/>
          </p:nvPr>
        </p:nvSpPr>
        <p:spPr>
          <a:xfrm>
            <a:off x="1298575" y="800100"/>
            <a:ext cx="4262438" cy="3197225"/>
          </a:xfrm>
          <a:ln/>
        </p:spPr>
      </p:sp>
      <p:sp>
        <p:nvSpPr>
          <p:cNvPr id="143364" name="Rectangle 3"/>
          <p:cNvSpPr>
            <a:spLocks noGrp="1" noChangeArrowheads="1"/>
          </p:cNvSpPr>
          <p:nvPr>
            <p:ph type="body" idx="1"/>
          </p:nvPr>
        </p:nvSpPr>
        <p:spPr>
          <a:xfrm>
            <a:off x="914400" y="4346575"/>
            <a:ext cx="5029200" cy="3852863"/>
          </a:xfrm>
        </p:spPr>
        <p:txBody>
          <a:bodyPr/>
          <a:lstStyle/>
          <a:p>
            <a:endParaRPr lang="en-US" dirty="0"/>
          </a:p>
        </p:txBody>
      </p:sp>
    </p:spTree>
    <p:extLst>
      <p:ext uri="{BB962C8B-B14F-4D97-AF65-F5344CB8AC3E}">
        <p14:creationId xmlns:p14="http://schemas.microsoft.com/office/powerpoint/2010/main" val="8348706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05EEEBCF-DC13-482F-9C8B-A5C0620FA57B}" type="slidenum">
              <a:rPr lang="en-US"/>
              <a:pPr/>
              <a:t>21</a:t>
            </a:fld>
            <a:endParaRPr lang="en-US" dirty="0"/>
          </a:p>
        </p:txBody>
      </p:sp>
      <p:sp>
        <p:nvSpPr>
          <p:cNvPr id="147458"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3E6E20B5-2F24-437C-BC02-25E0D53FABBA}" type="slidenum">
              <a:rPr lang="en-US" sz="1200" b="0">
                <a:cs typeface="Arial" pitchFamily="34" charset="0"/>
              </a:rPr>
              <a:pPr algn="r"/>
              <a:t>21</a:t>
            </a:fld>
            <a:endParaRPr lang="en-US" sz="1200" b="0" dirty="0">
              <a:cs typeface="Arial" pitchFamily="34" charset="0"/>
            </a:endParaRPr>
          </a:p>
        </p:txBody>
      </p:sp>
      <p:sp>
        <p:nvSpPr>
          <p:cNvPr id="147459" name="Rectangle 2"/>
          <p:cNvSpPr>
            <a:spLocks noGrp="1" noRot="1" noChangeAspect="1" noChangeArrowheads="1" noTextEdit="1"/>
          </p:cNvSpPr>
          <p:nvPr>
            <p:ph type="sldImg"/>
          </p:nvPr>
        </p:nvSpPr>
        <p:spPr>
          <a:xfrm>
            <a:off x="1298575" y="800100"/>
            <a:ext cx="4262438" cy="3197225"/>
          </a:xfrm>
          <a:ln/>
        </p:spPr>
      </p:sp>
      <p:sp>
        <p:nvSpPr>
          <p:cNvPr id="147460" name="Rectangle 3"/>
          <p:cNvSpPr>
            <a:spLocks noGrp="1" noChangeArrowheads="1"/>
          </p:cNvSpPr>
          <p:nvPr>
            <p:ph type="body" idx="1"/>
          </p:nvPr>
        </p:nvSpPr>
        <p:spPr>
          <a:xfrm>
            <a:off x="914400" y="4346575"/>
            <a:ext cx="5029200" cy="3852863"/>
          </a:xfrm>
        </p:spPr>
        <p:txBody>
          <a:bodyPr/>
          <a:lstStyle/>
          <a:p>
            <a:endParaRPr lang="en-US" dirty="0"/>
          </a:p>
        </p:txBody>
      </p:sp>
    </p:spTree>
    <p:extLst>
      <p:ext uri="{BB962C8B-B14F-4D97-AF65-F5344CB8AC3E}">
        <p14:creationId xmlns:p14="http://schemas.microsoft.com/office/powerpoint/2010/main" val="32628317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dirty="0" smtClean="0"/>
              <a:t>State transition testing is much used within the embedded software industry and technical automation in general. However, the technique is also suitable for modeling a business object having specific states or testing screen-dialogue flows (e.g., for Internet applications or business scenarios).</a:t>
            </a:r>
          </a:p>
        </p:txBody>
      </p:sp>
      <p:sp>
        <p:nvSpPr>
          <p:cNvPr id="4" name="Slide Number Placeholder 3"/>
          <p:cNvSpPr>
            <a:spLocks noGrp="1"/>
          </p:cNvSpPr>
          <p:nvPr>
            <p:ph type="sldNum" sz="quarter" idx="10"/>
          </p:nvPr>
        </p:nvSpPr>
        <p:spPr/>
        <p:txBody>
          <a:bodyPr/>
          <a:lstStyle/>
          <a:p>
            <a:fld id="{FC923BC1-E679-4884-930A-5A8BC7F81C09}" type="slidenum">
              <a:rPr lang="ar-EG" smtClean="0"/>
              <a:pPr/>
              <a:t>22</a:t>
            </a:fld>
            <a:endParaRPr lang="ar-EG"/>
          </a:p>
        </p:txBody>
      </p:sp>
    </p:spTree>
    <p:extLst>
      <p:ext uri="{BB962C8B-B14F-4D97-AF65-F5344CB8AC3E}">
        <p14:creationId xmlns:p14="http://schemas.microsoft.com/office/powerpoint/2010/main" val="762779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EFDC017-339F-4807-95EC-36ADE418855A}" type="slidenum">
              <a:rPr lang="en-US"/>
              <a:pPr/>
              <a:t>23</a:t>
            </a:fld>
            <a:endParaRPr lang="en-US" dirty="0"/>
          </a:p>
        </p:txBody>
      </p:sp>
      <p:sp>
        <p:nvSpPr>
          <p:cNvPr id="6146" name="Rectangle 2"/>
          <p:cNvSpPr>
            <a:spLocks noGrp="1" noRot="1" noChangeAspect="1" noChangeArrowheads="1" noTextEdit="1"/>
          </p:cNvSpPr>
          <p:nvPr>
            <p:ph type="sldImg"/>
          </p:nvPr>
        </p:nvSpPr>
        <p:spPr>
          <a:ln/>
        </p:spPr>
      </p:sp>
      <p:sp>
        <p:nvSpPr>
          <p:cNvPr id="6147"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35011693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985344F-4EC2-401E-B073-931FDF880ED3}" type="slidenum">
              <a:rPr lang="en-US"/>
              <a:pPr/>
              <a:t>24</a:t>
            </a:fld>
            <a:endParaRPr lang="en-US" dirty="0"/>
          </a:p>
        </p:txBody>
      </p:sp>
      <p:sp>
        <p:nvSpPr>
          <p:cNvPr id="9218" name="Rectangle 2"/>
          <p:cNvSpPr>
            <a:spLocks noGrp="1" noRot="1" noChangeAspect="1" noChangeArrowheads="1" noTextEdit="1"/>
          </p:cNvSpPr>
          <p:nvPr>
            <p:ph type="sldImg"/>
          </p:nvPr>
        </p:nvSpPr>
        <p:spPr>
          <a:ln/>
        </p:spPr>
      </p:sp>
      <p:sp>
        <p:nvSpPr>
          <p:cNvPr id="9219"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35934150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DE89C0F7-C442-48E9-B981-5D64F3D0F18F}" type="slidenum">
              <a:rPr lang="en-US" smtClean="0"/>
              <a:pPr/>
              <a:t>25</a:t>
            </a:fld>
            <a:endParaRPr lang="en-US" dirty="0"/>
          </a:p>
        </p:txBody>
      </p:sp>
    </p:spTree>
    <p:extLst>
      <p:ext uri="{BB962C8B-B14F-4D97-AF65-F5344CB8AC3E}">
        <p14:creationId xmlns:p14="http://schemas.microsoft.com/office/powerpoint/2010/main" val="3235253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DE89C0F7-C442-48E9-B981-5D64F3D0F18F}" type="slidenum">
              <a:rPr lang="en-US" smtClean="0"/>
              <a:pPr/>
              <a:t>26</a:t>
            </a:fld>
            <a:endParaRPr lang="en-US" dirty="0"/>
          </a:p>
        </p:txBody>
      </p:sp>
    </p:spTree>
    <p:extLst>
      <p:ext uri="{BB962C8B-B14F-4D97-AF65-F5344CB8AC3E}">
        <p14:creationId xmlns:p14="http://schemas.microsoft.com/office/powerpoint/2010/main" val="40567487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A21EC78D-E8F2-4BC5-B6A1-CCDD82943568}" type="slidenum">
              <a:rPr lang="en-US"/>
              <a:pPr/>
              <a:t>2</a:t>
            </a:fld>
            <a:endParaRPr lang="en-US" dirty="0"/>
          </a:p>
        </p:txBody>
      </p:sp>
      <p:sp>
        <p:nvSpPr>
          <p:cNvPr id="83970"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9180C27E-4A7D-40FD-8F73-DA60420CDBF9}" type="slidenum">
              <a:rPr lang="en-US" sz="1200" b="0">
                <a:cs typeface="Arial" pitchFamily="34" charset="0"/>
              </a:rPr>
              <a:pPr algn="r"/>
              <a:t>2</a:t>
            </a:fld>
            <a:endParaRPr lang="en-US" sz="1200" b="0" dirty="0">
              <a:cs typeface="Arial" pitchFamily="34" charset="0"/>
            </a:endParaRPr>
          </a:p>
        </p:txBody>
      </p:sp>
      <p:sp>
        <p:nvSpPr>
          <p:cNvPr id="83971" name="Rectangle 2"/>
          <p:cNvSpPr>
            <a:spLocks noGrp="1" noRot="1" noChangeAspect="1" noChangeArrowheads="1" noTextEdit="1"/>
          </p:cNvSpPr>
          <p:nvPr>
            <p:ph type="sldImg"/>
          </p:nvPr>
        </p:nvSpPr>
        <p:spPr>
          <a:ln/>
        </p:spPr>
      </p:sp>
      <p:sp>
        <p:nvSpPr>
          <p:cNvPr id="83972"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345006900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DE89C0F7-C442-48E9-B981-5D64F3D0F18F}" type="slidenum">
              <a:rPr lang="en-US" smtClean="0"/>
              <a:pPr/>
              <a:t>27</a:t>
            </a:fld>
            <a:endParaRPr lang="en-US" dirty="0"/>
          </a:p>
        </p:txBody>
      </p:sp>
    </p:spTree>
    <p:extLst>
      <p:ext uri="{BB962C8B-B14F-4D97-AF65-F5344CB8AC3E}">
        <p14:creationId xmlns:p14="http://schemas.microsoft.com/office/powerpoint/2010/main" val="194743555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54BB383-DB4E-441E-B009-9A2941D82827}" type="slidenum">
              <a:rPr lang="en-US"/>
              <a:pPr/>
              <a:t>28</a:t>
            </a:fld>
            <a:endParaRPr lang="en-US" dirty="0"/>
          </a:p>
        </p:txBody>
      </p:sp>
      <p:sp>
        <p:nvSpPr>
          <p:cNvPr id="35842" name="Rectangle 2"/>
          <p:cNvSpPr>
            <a:spLocks noGrp="1" noRot="1" noChangeAspect="1" noChangeArrowheads="1" noTextEdit="1"/>
          </p:cNvSpPr>
          <p:nvPr>
            <p:ph type="sldImg"/>
          </p:nvPr>
        </p:nvSpPr>
        <p:spPr>
          <a:ln/>
        </p:spPr>
      </p:sp>
      <p:sp>
        <p:nvSpPr>
          <p:cNvPr id="35843"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135189516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A725ED8-9CC6-454C-920F-19F742046A6E}" type="slidenum">
              <a:rPr lang="en-US"/>
              <a:pPr/>
              <a:t>29</a:t>
            </a:fld>
            <a:endParaRPr lang="en-US" dirty="0"/>
          </a:p>
        </p:txBody>
      </p:sp>
      <p:sp>
        <p:nvSpPr>
          <p:cNvPr id="40962" name="Rectangle 2"/>
          <p:cNvSpPr>
            <a:spLocks noGrp="1" noRot="1" noChangeAspect="1" noChangeArrowheads="1" noTextEdit="1"/>
          </p:cNvSpPr>
          <p:nvPr>
            <p:ph type="sldImg"/>
          </p:nvPr>
        </p:nvSpPr>
        <p:spPr>
          <a:ln/>
        </p:spPr>
      </p:sp>
      <p:sp>
        <p:nvSpPr>
          <p:cNvPr id="40963"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41200497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E89C0F7-C442-48E9-B981-5D64F3D0F18F}" type="slidenum">
              <a:rPr lang="en-US" smtClean="0"/>
              <a:pPr/>
              <a:t>30</a:t>
            </a:fld>
            <a:endParaRPr lang="en-US" dirty="0"/>
          </a:p>
        </p:txBody>
      </p:sp>
    </p:spTree>
    <p:extLst>
      <p:ext uri="{BB962C8B-B14F-4D97-AF65-F5344CB8AC3E}">
        <p14:creationId xmlns:p14="http://schemas.microsoft.com/office/powerpoint/2010/main" val="121447597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b</a:t>
            </a:r>
            <a:endParaRPr lang="en-US" b="1" dirty="0"/>
          </a:p>
        </p:txBody>
      </p:sp>
      <p:sp>
        <p:nvSpPr>
          <p:cNvPr id="4" name="Slide Number Placeholder 3"/>
          <p:cNvSpPr>
            <a:spLocks noGrp="1"/>
          </p:cNvSpPr>
          <p:nvPr>
            <p:ph type="sldNum" sz="quarter" idx="10"/>
          </p:nvPr>
        </p:nvSpPr>
        <p:spPr/>
        <p:txBody>
          <a:bodyPr/>
          <a:lstStyle/>
          <a:p>
            <a:fld id="{DE89C0F7-C442-48E9-B981-5D64F3D0F18F}" type="slidenum">
              <a:rPr lang="en-US" smtClean="0"/>
              <a:pPr/>
              <a:t>31</a:t>
            </a:fld>
            <a:endParaRPr lang="en-US" dirty="0"/>
          </a:p>
        </p:txBody>
      </p:sp>
    </p:spTree>
    <p:extLst>
      <p:ext uri="{BB962C8B-B14F-4D97-AF65-F5344CB8AC3E}">
        <p14:creationId xmlns:p14="http://schemas.microsoft.com/office/powerpoint/2010/main" val="371523272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lgn="l" rtl="0"/>
            <a:r>
              <a:rPr lang="en-US" sz="1200" b="1" kern="1200" baseline="0" dirty="0" smtClean="0">
                <a:solidFill>
                  <a:schemeClr val="tx1"/>
                </a:solidFill>
                <a:latin typeface="+mn-lt"/>
                <a:ea typeface="+mn-ea"/>
                <a:cs typeface="+mn-cs"/>
              </a:rPr>
              <a:t>4.3.5 Use Case Testing (K2)</a:t>
            </a:r>
          </a:p>
        </p:txBody>
      </p:sp>
      <p:sp>
        <p:nvSpPr>
          <p:cNvPr id="4" name="Slide Number Placeholder 3"/>
          <p:cNvSpPr>
            <a:spLocks noGrp="1"/>
          </p:cNvSpPr>
          <p:nvPr>
            <p:ph type="sldNum" sz="quarter" idx="10"/>
          </p:nvPr>
        </p:nvSpPr>
        <p:spPr/>
        <p:txBody>
          <a:bodyPr/>
          <a:lstStyle/>
          <a:p>
            <a:fld id="{FC923BC1-E679-4884-930A-5A8BC7F81C09}" type="slidenum">
              <a:rPr lang="ar-EG" smtClean="0"/>
              <a:pPr/>
              <a:t>32</a:t>
            </a:fld>
            <a:endParaRPr lang="ar-EG"/>
          </a:p>
        </p:txBody>
      </p:sp>
    </p:spTree>
    <p:extLst>
      <p:ext uri="{BB962C8B-B14F-4D97-AF65-F5344CB8AC3E}">
        <p14:creationId xmlns:p14="http://schemas.microsoft.com/office/powerpoint/2010/main" val="174566058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Test</a:t>
            </a:r>
            <a:r>
              <a:rPr lang="en-US" baseline="0" dirty="0" smtClean="0"/>
              <a:t> case </a:t>
            </a:r>
            <a:r>
              <a:rPr lang="en-US" baseline="0" smtClean="0"/>
              <a:t>for validation card pin</a:t>
            </a:r>
            <a:endParaRPr lang="ar-EG"/>
          </a:p>
        </p:txBody>
      </p:sp>
      <p:sp>
        <p:nvSpPr>
          <p:cNvPr id="4" name="Slide Number Placeholder 3"/>
          <p:cNvSpPr>
            <a:spLocks noGrp="1"/>
          </p:cNvSpPr>
          <p:nvPr>
            <p:ph type="sldNum" sz="quarter" idx="10"/>
          </p:nvPr>
        </p:nvSpPr>
        <p:spPr/>
        <p:txBody>
          <a:bodyPr/>
          <a:lstStyle/>
          <a:p>
            <a:fld id="{A87BD7AF-5599-4C05-B42C-3F52B1E7AAEF}" type="slidenum">
              <a:rPr lang="ar-EG" smtClean="0"/>
              <a:t>34</a:t>
            </a:fld>
            <a:endParaRPr lang="ar-EG"/>
          </a:p>
        </p:txBody>
      </p:sp>
    </p:spTree>
    <p:extLst>
      <p:ext uri="{BB962C8B-B14F-4D97-AF65-F5344CB8AC3E}">
        <p14:creationId xmlns:p14="http://schemas.microsoft.com/office/powerpoint/2010/main" val="38301475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lgn="l" rtl="0"/>
            <a:r>
              <a:rPr lang="en-US" sz="1200" b="1" kern="1200" baseline="0" dirty="0" smtClean="0">
                <a:solidFill>
                  <a:schemeClr val="tx1"/>
                </a:solidFill>
                <a:latin typeface="+mn-lt"/>
                <a:ea typeface="+mn-ea"/>
                <a:cs typeface="+mn-cs"/>
              </a:rPr>
              <a:t>What it be easier to define both what and how in the specs? NO</a:t>
            </a:r>
            <a:endParaRPr lang="ar-EG" dirty="0"/>
          </a:p>
        </p:txBody>
      </p:sp>
      <p:sp>
        <p:nvSpPr>
          <p:cNvPr id="4" name="Slide Number Placeholder 3"/>
          <p:cNvSpPr>
            <a:spLocks noGrp="1"/>
          </p:cNvSpPr>
          <p:nvPr>
            <p:ph type="sldNum" sz="quarter" idx="10"/>
          </p:nvPr>
        </p:nvSpPr>
        <p:spPr/>
        <p:txBody>
          <a:bodyPr/>
          <a:lstStyle/>
          <a:p>
            <a:fld id="{FC923BC1-E679-4884-930A-5A8BC7F81C09}" type="slidenum">
              <a:rPr lang="ar-EG" smtClean="0"/>
              <a:pPr/>
              <a:t>3</a:t>
            </a:fld>
            <a:endParaRPr lang="ar-EG"/>
          </a:p>
        </p:txBody>
      </p:sp>
    </p:spTree>
    <p:extLst>
      <p:ext uri="{BB962C8B-B14F-4D97-AF65-F5344CB8AC3E}">
        <p14:creationId xmlns:p14="http://schemas.microsoft.com/office/powerpoint/2010/main" val="40249024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DE89C0F7-C442-48E9-B981-5D64F3D0F18F}" type="slidenum">
              <a:rPr lang="en-US" smtClean="0"/>
              <a:pPr/>
              <a:t>4</a:t>
            </a:fld>
            <a:endParaRPr lang="en-US" dirty="0"/>
          </a:p>
        </p:txBody>
      </p:sp>
    </p:spTree>
    <p:extLst>
      <p:ext uri="{BB962C8B-B14F-4D97-AF65-F5344CB8AC3E}">
        <p14:creationId xmlns:p14="http://schemas.microsoft.com/office/powerpoint/2010/main" val="4536676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Partitions can also be identified for outputs, internal values, time-related values (e.g., before or after an event) and for interface parameters (e.g., integrated components being tested during integration testing). Tests can be designed to cover all valid and invalid partitions. </a:t>
            </a:r>
          </a:p>
        </p:txBody>
      </p:sp>
      <p:sp>
        <p:nvSpPr>
          <p:cNvPr id="4" name="Slide Number Placeholder 3"/>
          <p:cNvSpPr>
            <a:spLocks noGrp="1"/>
          </p:cNvSpPr>
          <p:nvPr>
            <p:ph type="sldNum" sz="quarter" idx="10"/>
          </p:nvPr>
        </p:nvSpPr>
        <p:spPr/>
        <p:txBody>
          <a:bodyPr/>
          <a:lstStyle/>
          <a:p>
            <a:fld id="{DE89C0F7-C442-48E9-B981-5D64F3D0F18F}" type="slidenum">
              <a:rPr lang="en-US" smtClean="0"/>
              <a:pPr/>
              <a:t>5</a:t>
            </a:fld>
            <a:endParaRPr lang="en-US" dirty="0"/>
          </a:p>
        </p:txBody>
      </p:sp>
    </p:spTree>
    <p:extLst>
      <p:ext uri="{BB962C8B-B14F-4D97-AF65-F5344CB8AC3E}">
        <p14:creationId xmlns:p14="http://schemas.microsoft.com/office/powerpoint/2010/main" val="27332898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33504F0D-F2EE-4A2E-BF1B-30E38C6C1E15}" type="slidenum">
              <a:rPr lang="en-US"/>
              <a:pPr/>
              <a:t>6</a:t>
            </a:fld>
            <a:endParaRPr lang="en-US" dirty="0"/>
          </a:p>
        </p:txBody>
      </p:sp>
      <p:sp>
        <p:nvSpPr>
          <p:cNvPr id="104450"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B39DB9B1-98FA-45A2-9DEC-A4790D8B14CC}" type="slidenum">
              <a:rPr lang="en-US" sz="1200" b="0">
                <a:cs typeface="Arial" pitchFamily="34" charset="0"/>
              </a:rPr>
              <a:pPr algn="r"/>
              <a:t>6</a:t>
            </a:fld>
            <a:endParaRPr lang="en-US" sz="1200" b="0" dirty="0">
              <a:cs typeface="Arial" pitchFamily="34" charset="0"/>
            </a:endParaRPr>
          </a:p>
        </p:txBody>
      </p:sp>
      <p:sp>
        <p:nvSpPr>
          <p:cNvPr id="104451" name="Rectangle 2"/>
          <p:cNvSpPr>
            <a:spLocks noGrp="1" noRot="1" noChangeAspect="1" noChangeArrowheads="1" noTextEdit="1"/>
          </p:cNvSpPr>
          <p:nvPr>
            <p:ph type="sldImg"/>
          </p:nvPr>
        </p:nvSpPr>
        <p:spPr>
          <a:ln/>
        </p:spPr>
      </p:sp>
      <p:sp>
        <p:nvSpPr>
          <p:cNvPr id="104452" name="Rectangle 3"/>
          <p:cNvSpPr>
            <a:spLocks noGrp="1" noChangeArrowheads="1"/>
          </p:cNvSpPr>
          <p:nvPr>
            <p:ph type="body" idx="1"/>
          </p:nvPr>
        </p:nvSpPr>
        <p:spPr/>
        <p:txBody>
          <a:bodyPr>
            <a:normAutofit fontScale="70000" lnSpcReduction="20000"/>
          </a:bodyPr>
          <a:lstStyle/>
          <a:p>
            <a:pPr>
              <a:lnSpc>
                <a:spcPct val="120000"/>
              </a:lnSpc>
            </a:pPr>
            <a:r>
              <a:rPr lang="en-US" sz="2700" i="1" dirty="0" smtClean="0"/>
              <a:t>Input condition specifies a range</a:t>
            </a:r>
            <a:r>
              <a:rPr lang="en-US" sz="2700" dirty="0" smtClean="0"/>
              <a:t>: create one for the valid case and two for the invalid cases.</a:t>
            </a:r>
          </a:p>
          <a:p>
            <a:pPr lvl="1">
              <a:lnSpc>
                <a:spcPct val="120000"/>
              </a:lnSpc>
            </a:pPr>
            <a:r>
              <a:rPr lang="en-US" sz="2400" dirty="0" smtClean="0"/>
              <a:t>e.g., for a&lt;=X&lt;=b the classes are </a:t>
            </a:r>
          </a:p>
          <a:p>
            <a:pPr lvl="2">
              <a:lnSpc>
                <a:spcPct val="120000"/>
              </a:lnSpc>
            </a:pPr>
            <a:r>
              <a:rPr lang="en-US" sz="1600" dirty="0" smtClean="0"/>
              <a:t>a&lt;=X&lt;=b  (valid case)</a:t>
            </a:r>
          </a:p>
          <a:p>
            <a:pPr lvl="2">
              <a:lnSpc>
                <a:spcPct val="120000"/>
              </a:lnSpc>
            </a:pPr>
            <a:r>
              <a:rPr lang="en-US" sz="1600" dirty="0" smtClean="0"/>
              <a:t>X&lt;a and X&gt;b (the invalid cases) </a:t>
            </a:r>
          </a:p>
          <a:p>
            <a:pPr>
              <a:lnSpc>
                <a:spcPct val="110000"/>
              </a:lnSpc>
            </a:pPr>
            <a:r>
              <a:rPr lang="en-US" sz="2700" i="1" dirty="0" smtClean="0"/>
              <a:t>Input condition specifies a value</a:t>
            </a:r>
            <a:r>
              <a:rPr lang="en-US" sz="2700" dirty="0" smtClean="0"/>
              <a:t>: create one for the valid value and two for incorrect values (below and above the valid value). </a:t>
            </a:r>
          </a:p>
          <a:p>
            <a:pPr lvl="1">
              <a:lnSpc>
                <a:spcPct val="110000"/>
              </a:lnSpc>
            </a:pPr>
            <a:r>
              <a:rPr lang="en-US" sz="2100" dirty="0" smtClean="0"/>
              <a:t>This may not be possible for certain data types, e.g., for </a:t>
            </a:r>
            <a:r>
              <a:rPr lang="en-US" sz="2100" i="1" dirty="0" smtClean="0"/>
              <a:t>boolean</a:t>
            </a:r>
            <a:r>
              <a:rPr lang="en-US" sz="2100" dirty="0" smtClean="0"/>
              <a:t>.</a:t>
            </a:r>
          </a:p>
          <a:p>
            <a:pPr>
              <a:lnSpc>
                <a:spcPct val="110000"/>
              </a:lnSpc>
            </a:pPr>
            <a:r>
              <a:rPr lang="en-US" sz="2700" i="1" dirty="0" smtClean="0"/>
              <a:t>Input condition specifies a member of a set</a:t>
            </a:r>
            <a:r>
              <a:rPr lang="en-US" sz="2700" dirty="0" smtClean="0"/>
              <a:t>: create one for the valid value and one for the invalid (not in the set) value.</a:t>
            </a:r>
          </a:p>
          <a:p>
            <a:pPr lvl="1">
              <a:lnSpc>
                <a:spcPct val="110000"/>
              </a:lnSpc>
            </a:pPr>
            <a:r>
              <a:rPr lang="en-US" sz="2400" dirty="0" smtClean="0"/>
              <a:t>e.g., </a:t>
            </a:r>
            <a:r>
              <a:rPr lang="en-US" sz="2400" dirty="0" smtClean="0">
                <a:latin typeface="Courier New" pitchFamily="49" charset="0"/>
              </a:rPr>
              <a:t>contains(Object</a:t>
            </a:r>
            <a:r>
              <a:rPr lang="en-US" sz="2400" dirty="0" smtClean="0"/>
              <a:t> </a:t>
            </a:r>
            <a:r>
              <a:rPr lang="en-US" sz="2400" dirty="0" smtClean="0">
                <a:latin typeface="Courier New" pitchFamily="49" charset="0"/>
              </a:rPr>
              <a:t>o) </a:t>
            </a:r>
            <a:endParaRPr lang="en-US" sz="2100" dirty="0" smtClean="0"/>
          </a:p>
          <a:p>
            <a:endParaRPr lang="en-US" dirty="0"/>
          </a:p>
        </p:txBody>
      </p:sp>
    </p:spTree>
    <p:extLst>
      <p:ext uri="{BB962C8B-B14F-4D97-AF65-F5344CB8AC3E}">
        <p14:creationId xmlns:p14="http://schemas.microsoft.com/office/powerpoint/2010/main" val="39890641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lgn="l" rtl="0"/>
            <a:r>
              <a:rPr lang="en-US" sz="1200" b="1" kern="1200" baseline="0" dirty="0" smtClean="0">
                <a:solidFill>
                  <a:schemeClr val="tx1"/>
                </a:solidFill>
                <a:latin typeface="+mn-lt"/>
                <a:ea typeface="+mn-ea"/>
                <a:cs typeface="+mn-cs"/>
              </a:rPr>
              <a:t>4.3.2 Boundary Value Analysis (K3)</a:t>
            </a:r>
          </a:p>
          <a:p>
            <a:pPr algn="l" rtl="0"/>
            <a:endParaRPr lang="en-US" sz="1200" kern="1200" baseline="0" dirty="0" smtClean="0">
              <a:solidFill>
                <a:schemeClr val="tx1"/>
              </a:solidFill>
              <a:latin typeface="+mn-lt"/>
              <a:ea typeface="+mn-ea"/>
              <a:cs typeface="+mn-cs"/>
            </a:endParaRPr>
          </a:p>
          <a:p>
            <a:endParaRPr lang="ar-EG" dirty="0"/>
          </a:p>
        </p:txBody>
      </p:sp>
      <p:sp>
        <p:nvSpPr>
          <p:cNvPr id="4" name="Slide Number Placeholder 3"/>
          <p:cNvSpPr>
            <a:spLocks noGrp="1"/>
          </p:cNvSpPr>
          <p:nvPr>
            <p:ph type="sldNum" sz="quarter" idx="10"/>
          </p:nvPr>
        </p:nvSpPr>
        <p:spPr/>
        <p:txBody>
          <a:bodyPr/>
          <a:lstStyle/>
          <a:p>
            <a:fld id="{FC923BC1-E679-4884-930A-5A8BC7F81C09}" type="slidenum">
              <a:rPr lang="ar-EG" smtClean="0"/>
              <a:pPr/>
              <a:t>9</a:t>
            </a:fld>
            <a:endParaRPr lang="ar-EG"/>
          </a:p>
        </p:txBody>
      </p:sp>
    </p:spTree>
    <p:extLst>
      <p:ext uri="{BB962C8B-B14F-4D97-AF65-F5344CB8AC3E}">
        <p14:creationId xmlns:p14="http://schemas.microsoft.com/office/powerpoint/2010/main" val="6128835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ar-EG" dirty="0"/>
          </a:p>
        </p:txBody>
      </p:sp>
      <p:sp>
        <p:nvSpPr>
          <p:cNvPr id="4" name="Slide Number Placeholder 3"/>
          <p:cNvSpPr>
            <a:spLocks noGrp="1"/>
          </p:cNvSpPr>
          <p:nvPr>
            <p:ph type="sldNum" sz="quarter" idx="10"/>
          </p:nvPr>
        </p:nvSpPr>
        <p:spPr/>
        <p:txBody>
          <a:bodyPr/>
          <a:lstStyle/>
          <a:p>
            <a:fld id="{A5504B90-27FD-422C-8CC6-2AADAD122D08}" type="slidenum">
              <a:rPr lang="ko-KR" altLang="en-US" smtClean="0"/>
              <a:pPr/>
              <a:t>11</a:t>
            </a:fld>
            <a:endParaRPr lang="ko-KR" altLang="en-US"/>
          </a:p>
        </p:txBody>
      </p:sp>
    </p:spTree>
    <p:extLst>
      <p:ext uri="{BB962C8B-B14F-4D97-AF65-F5344CB8AC3E}">
        <p14:creationId xmlns:p14="http://schemas.microsoft.com/office/powerpoint/2010/main" val="21773338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ar-EG" dirty="0"/>
          </a:p>
        </p:txBody>
      </p:sp>
      <p:sp>
        <p:nvSpPr>
          <p:cNvPr id="4" name="Slide Number Placeholder 3"/>
          <p:cNvSpPr>
            <a:spLocks noGrp="1"/>
          </p:cNvSpPr>
          <p:nvPr>
            <p:ph type="sldNum" sz="quarter" idx="10"/>
          </p:nvPr>
        </p:nvSpPr>
        <p:spPr/>
        <p:txBody>
          <a:bodyPr/>
          <a:lstStyle/>
          <a:p>
            <a:fld id="{A5504B90-27FD-422C-8CC6-2AADAD122D08}" type="slidenum">
              <a:rPr lang="ko-KR" altLang="en-US" smtClean="0"/>
              <a:pPr/>
              <a:t>13</a:t>
            </a:fld>
            <a:endParaRPr lang="ko-KR" altLang="en-US"/>
          </a:p>
        </p:txBody>
      </p:sp>
    </p:spTree>
    <p:extLst>
      <p:ext uri="{BB962C8B-B14F-4D97-AF65-F5344CB8AC3E}">
        <p14:creationId xmlns:p14="http://schemas.microsoft.com/office/powerpoint/2010/main" val="25969097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822960" y="758952"/>
            <a:ext cx="75438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825038" y="4455621"/>
            <a:ext cx="75438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ED3D6733-6F27-4404-AB51-585418F146E5}" type="datetimeFigureOut">
              <a:rPr lang="ko-KR" altLang="en-US" smtClean="0"/>
              <a:pPr/>
              <a:t>2020-05-02</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EE6BC638-39B7-4287-91A7-2A3DDA573295}" type="slidenum">
              <a:rPr lang="ko-KR" altLang="en-US" smtClean="0"/>
              <a:pPr/>
              <a:t>‹#›</a:t>
            </a:fld>
            <a:endParaRPr lang="ko-KR" altLang="en-US"/>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880390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D3D6733-6F27-4404-AB51-585418F146E5}" type="datetimeFigureOut">
              <a:rPr lang="ko-KR" altLang="en-US" smtClean="0"/>
              <a:pPr/>
              <a:t>2020-05-02</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EE6BC638-39B7-4287-91A7-2A3DDA573295}" type="slidenum">
              <a:rPr lang="ko-KR" altLang="en-US" smtClean="0"/>
              <a:pPr/>
              <a:t>‹#›</a:t>
            </a:fld>
            <a:endParaRPr lang="ko-KR" altLang="en-US"/>
          </a:p>
        </p:txBody>
      </p:sp>
    </p:spTree>
    <p:extLst>
      <p:ext uri="{BB962C8B-B14F-4D97-AF65-F5344CB8AC3E}">
        <p14:creationId xmlns:p14="http://schemas.microsoft.com/office/powerpoint/2010/main" val="18094315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6543675" y="414779"/>
            <a:ext cx="1971675" cy="575742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0" y="414779"/>
            <a:ext cx="5800725" cy="5757420"/>
          </a:xfrm>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D3D6733-6F27-4404-AB51-585418F146E5}" type="datetimeFigureOut">
              <a:rPr lang="ko-KR" altLang="en-US" smtClean="0"/>
              <a:pPr/>
              <a:t>2020-05-02</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EE6BC638-39B7-4287-91A7-2A3DDA573295}" type="slidenum">
              <a:rPr lang="ko-KR" altLang="en-US" smtClean="0"/>
              <a:pPr/>
              <a:t>‹#›</a:t>
            </a:fld>
            <a:endParaRPr lang="ko-KR" altLang="en-US"/>
          </a:p>
        </p:txBody>
      </p:sp>
    </p:spTree>
    <p:extLst>
      <p:ext uri="{BB962C8B-B14F-4D97-AF65-F5344CB8AC3E}">
        <p14:creationId xmlns:p14="http://schemas.microsoft.com/office/powerpoint/2010/main" val="17290530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제목 슬라이드">
    <p:spTree>
      <p:nvGrpSpPr>
        <p:cNvPr id="1" name=""/>
        <p:cNvGrpSpPr/>
        <p:nvPr/>
      </p:nvGrpSpPr>
      <p:grpSpPr>
        <a:xfrm>
          <a:off x="0" y="0"/>
          <a:ext cx="0" cy="0"/>
          <a:chOff x="0" y="0"/>
          <a:chExt cx="0" cy="0"/>
        </a:xfrm>
      </p:grpSpPr>
      <p:pic>
        <p:nvPicPr>
          <p:cNvPr id="10" name="그림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 name="날짜 개체 틀 3"/>
          <p:cNvSpPr>
            <a:spLocks noGrp="1"/>
          </p:cNvSpPr>
          <p:nvPr>
            <p:ph type="dt" sz="half" idx="10"/>
          </p:nvPr>
        </p:nvSpPr>
        <p:spPr/>
        <p:txBody>
          <a:bodyPr/>
          <a:lstStyle/>
          <a:p>
            <a:fld id="{ED3D6733-6F27-4404-AB51-585418F146E5}" type="datetimeFigureOut">
              <a:rPr lang="ko-KR" altLang="en-US" smtClean="0"/>
              <a:pPr/>
              <a:t>2020-05-02</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EE6BC638-39B7-4287-91A7-2A3DDA573295}" type="slidenum">
              <a:rPr lang="ko-KR" altLang="en-US" smtClean="0"/>
              <a:pPr/>
              <a:t>‹#›</a:t>
            </a:fld>
            <a:endParaRPr lang="ko-KR" altLang="en-US"/>
          </a:p>
        </p:txBody>
      </p:sp>
      <p:sp>
        <p:nvSpPr>
          <p:cNvPr id="9" name="제목 1"/>
          <p:cNvSpPr>
            <a:spLocks noGrp="1"/>
          </p:cNvSpPr>
          <p:nvPr>
            <p:ph type="ctrTitle"/>
          </p:nvPr>
        </p:nvSpPr>
        <p:spPr>
          <a:xfrm>
            <a:off x="504056" y="3212976"/>
            <a:ext cx="4067944" cy="2061592"/>
          </a:xfrm>
          <a:noFill/>
          <a:ln w="9525">
            <a:noFill/>
            <a:miter lim="800000"/>
            <a:headEnd/>
            <a:tailEnd/>
          </a:ln>
        </p:spPr>
        <p:txBody>
          <a:bodyPr vert="horz" wrap="square" lIns="91440" tIns="45720" rIns="91440" bIns="45720" numCol="1" rtlCol="0" anchor="t" anchorCtr="0" compatLnSpc="1">
            <a:prstTxWarp prst="textNoShape">
              <a:avLst/>
            </a:prstTxWarp>
            <a:noAutofit/>
          </a:bodyPr>
          <a:lstStyle>
            <a:lvl1pPr marL="0" indent="0" algn="l" defTabSz="914400" rtl="0" eaLnBrk="1" fontAlgn="base" latinLnBrk="1" hangingPunct="1">
              <a:lnSpc>
                <a:spcPct val="100000"/>
              </a:lnSpc>
              <a:spcBef>
                <a:spcPct val="0"/>
              </a:spcBef>
              <a:spcAft>
                <a:spcPct val="0"/>
              </a:spcAft>
              <a:buClr>
                <a:schemeClr val="hlink"/>
              </a:buClr>
              <a:buFont typeface="굴림체" pitchFamily="49" charset="-127"/>
              <a:buNone/>
              <a:defRPr lang="ko-KR" altLang="en-US" sz="5400" kern="1200" baseline="0" dirty="0">
                <a:solidFill>
                  <a:schemeClr val="bg1"/>
                </a:solidFill>
                <a:effectLst/>
                <a:latin typeface="+mj-lt"/>
                <a:ea typeface="맑은 고딕" pitchFamily="50" charset="-127"/>
                <a:cs typeface="+mj-cs"/>
              </a:defRPr>
            </a:lvl1pPr>
          </a:lstStyle>
          <a:p>
            <a:endParaRPr lang="ko-KR" altLang="en-US" dirty="0"/>
          </a:p>
        </p:txBody>
      </p:sp>
    </p:spTree>
    <p:extLst>
      <p:ext uri="{BB962C8B-B14F-4D97-AF65-F5344CB8AC3E}">
        <p14:creationId xmlns:p14="http://schemas.microsoft.com/office/powerpoint/2010/main" val="171907669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사용자 지정 레이아웃">
    <p:bg>
      <p:bgPr>
        <a:solidFill>
          <a:schemeClr val="bg1"/>
        </a:solidFill>
        <a:effectLst/>
      </p:bgPr>
    </p:bg>
    <p:spTree>
      <p:nvGrpSpPr>
        <p:cNvPr id="1" name=""/>
        <p:cNvGrpSpPr/>
        <p:nvPr/>
      </p:nvGrpSpPr>
      <p:grpSpPr>
        <a:xfrm>
          <a:off x="0" y="0"/>
          <a:ext cx="0" cy="0"/>
          <a:chOff x="0" y="0"/>
          <a:chExt cx="0" cy="0"/>
        </a:xfrm>
      </p:grpSpPr>
      <p:pic>
        <p:nvPicPr>
          <p:cNvPr id="9" name="그림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날짜 개체 틀 2"/>
          <p:cNvSpPr>
            <a:spLocks noGrp="1"/>
          </p:cNvSpPr>
          <p:nvPr>
            <p:ph type="dt" sz="half" idx="10"/>
          </p:nvPr>
        </p:nvSpPr>
        <p:spPr/>
        <p:txBody>
          <a:bodyPr/>
          <a:lstStyle/>
          <a:p>
            <a:fld id="{ED3D6733-6F27-4404-AB51-585418F146E5}" type="datetimeFigureOut">
              <a:rPr lang="ko-KR" altLang="en-US" smtClean="0"/>
              <a:pPr/>
              <a:t>2020-05-02</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EE6BC638-39B7-4287-91A7-2A3DDA573295}" type="slidenum">
              <a:rPr lang="ko-KR" altLang="en-US" smtClean="0"/>
              <a:pPr/>
              <a:t>‹#›</a:t>
            </a:fld>
            <a:endParaRPr lang="ko-KR" altLang="en-US"/>
          </a:p>
        </p:txBody>
      </p:sp>
      <p:sp>
        <p:nvSpPr>
          <p:cNvPr id="6" name="제목 1"/>
          <p:cNvSpPr>
            <a:spLocks noGrp="1"/>
          </p:cNvSpPr>
          <p:nvPr>
            <p:ph type="ctrTitle"/>
          </p:nvPr>
        </p:nvSpPr>
        <p:spPr>
          <a:xfrm>
            <a:off x="-29935" y="3501008"/>
            <a:ext cx="9173935" cy="1224136"/>
          </a:xfrm>
          <a:noFill/>
          <a:ln w="9525">
            <a:noFill/>
            <a:miter lim="800000"/>
            <a:headEnd/>
            <a:tailEnd/>
          </a:ln>
        </p:spPr>
        <p:txBody>
          <a:bodyPr vert="horz" wrap="square" lIns="91440" tIns="45720" rIns="91440" bIns="45720" numCol="1" rtlCol="0" anchor="t" anchorCtr="0" compatLnSpc="1">
            <a:prstTxWarp prst="textNoShape">
              <a:avLst/>
            </a:prstTxWarp>
            <a:noAutofit/>
          </a:bodyPr>
          <a:lstStyle>
            <a:lvl1pPr marL="0" indent="0" algn="ctr" defTabSz="914400" rtl="0" eaLnBrk="1" fontAlgn="base" latinLnBrk="1" hangingPunct="1">
              <a:lnSpc>
                <a:spcPct val="100000"/>
              </a:lnSpc>
              <a:spcBef>
                <a:spcPct val="0"/>
              </a:spcBef>
              <a:spcAft>
                <a:spcPct val="0"/>
              </a:spcAft>
              <a:buClr>
                <a:schemeClr val="hlink"/>
              </a:buClr>
              <a:buFont typeface="굴림체" pitchFamily="49" charset="-127"/>
              <a:buNone/>
              <a:defRPr lang="ko-KR" altLang="en-US" sz="7000" kern="1200" baseline="0" dirty="0">
                <a:solidFill>
                  <a:schemeClr val="bg1"/>
                </a:solidFill>
                <a:effectLst/>
                <a:latin typeface="+mj-lt"/>
                <a:ea typeface="맑은 고딕" pitchFamily="50" charset="-127"/>
                <a:cs typeface="+mj-cs"/>
              </a:defRPr>
            </a:lvl1pPr>
          </a:lstStyle>
          <a:p>
            <a:endParaRPr lang="ko-KR" altLang="en-US" dirty="0"/>
          </a:p>
        </p:txBody>
      </p:sp>
    </p:spTree>
    <p:extLst>
      <p:ext uri="{BB962C8B-B14F-4D97-AF65-F5344CB8AC3E}">
        <p14:creationId xmlns:p14="http://schemas.microsoft.com/office/powerpoint/2010/main" val="182433134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구역 머리글">
    <p:bg>
      <p:bgPr>
        <a:solidFill>
          <a:schemeClr val="bg1"/>
        </a:solidFill>
        <a:effectLst/>
      </p:bgPr>
    </p:bg>
    <p:spTree>
      <p:nvGrpSpPr>
        <p:cNvPr id="1" name=""/>
        <p:cNvGrpSpPr/>
        <p:nvPr/>
      </p:nvGrpSpPr>
      <p:grpSpPr>
        <a:xfrm>
          <a:off x="0" y="0"/>
          <a:ext cx="0" cy="0"/>
          <a:chOff x="0" y="0"/>
          <a:chExt cx="0" cy="0"/>
        </a:xfrm>
      </p:grpSpPr>
      <p:pic>
        <p:nvPicPr>
          <p:cNvPr id="8" name="그림 7"/>
          <p:cNvPicPr>
            <a:picLocks noChangeAspect="1"/>
          </p:cNvPicPr>
          <p:nvPr userDrawn="1"/>
        </p:nvPicPr>
        <p:blipFill>
          <a:blip r:embed="rId2" cstate="print">
            <a:extLst>
              <a:ext uri="{28A0092B-C50C-407E-A947-70E740481C1C}">
                <a14:useLocalDpi xmlns:a14="http://schemas.microsoft.com/office/drawing/2010/main" val="0"/>
              </a:ext>
            </a:extLst>
          </a:blip>
          <a:srcRect r="208"/>
          <a:stretch>
            <a:fillRect/>
          </a:stretch>
        </p:blipFill>
        <p:spPr>
          <a:xfrm flipH="1">
            <a:off x="0" y="0"/>
            <a:ext cx="9144000" cy="6858000"/>
          </a:xfrm>
          <a:prstGeom prst="rect">
            <a:avLst/>
          </a:prstGeom>
        </p:spPr>
      </p:pic>
      <p:sp>
        <p:nvSpPr>
          <p:cNvPr id="4" name="날짜 개체 틀 3"/>
          <p:cNvSpPr>
            <a:spLocks noGrp="1"/>
          </p:cNvSpPr>
          <p:nvPr>
            <p:ph type="dt" sz="half" idx="10"/>
          </p:nvPr>
        </p:nvSpPr>
        <p:spPr/>
        <p:txBody>
          <a:bodyPr/>
          <a:lstStyle/>
          <a:p>
            <a:fld id="{ED3D6733-6F27-4404-AB51-585418F146E5}" type="datetimeFigureOut">
              <a:rPr lang="ko-KR" altLang="en-US" smtClean="0"/>
              <a:pPr/>
              <a:t>2020-05-02</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EE6BC638-39B7-4287-91A7-2A3DDA573295}" type="slidenum">
              <a:rPr lang="ko-KR" altLang="en-US" smtClean="0"/>
              <a:pPr/>
              <a:t>‹#›</a:t>
            </a:fld>
            <a:endParaRPr lang="ko-KR"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사용자 지정 레이아웃">
    <p:bg>
      <p:bgPr>
        <a:solidFill>
          <a:schemeClr val="bg1"/>
        </a:solidFill>
        <a:effectLst/>
      </p:bgPr>
    </p:bg>
    <p:spTree>
      <p:nvGrpSpPr>
        <p:cNvPr id="1" name=""/>
        <p:cNvGrpSpPr/>
        <p:nvPr/>
      </p:nvGrpSpPr>
      <p:grpSpPr>
        <a:xfrm>
          <a:off x="0" y="0"/>
          <a:ext cx="0" cy="0"/>
          <a:chOff x="0" y="0"/>
          <a:chExt cx="0" cy="0"/>
        </a:xfrm>
      </p:grpSpPr>
      <p:pic>
        <p:nvPicPr>
          <p:cNvPr id="10" name="그림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날짜 개체 틀 2"/>
          <p:cNvSpPr>
            <a:spLocks noGrp="1"/>
          </p:cNvSpPr>
          <p:nvPr>
            <p:ph type="dt" sz="half" idx="10"/>
          </p:nvPr>
        </p:nvSpPr>
        <p:spPr/>
        <p:txBody>
          <a:bodyPr/>
          <a:lstStyle>
            <a:lvl1pPr>
              <a:defRPr>
                <a:latin typeface="+mj-lt"/>
              </a:defRPr>
            </a:lvl1pPr>
          </a:lstStyle>
          <a:p>
            <a:fld id="{ED3D6733-6F27-4404-AB51-585418F146E5}" type="datetimeFigureOut">
              <a:rPr lang="ko-KR" altLang="en-US" smtClean="0"/>
              <a:pPr/>
              <a:t>2020-05-02</a:t>
            </a:fld>
            <a:endParaRPr lang="ko-KR" altLang="en-US"/>
          </a:p>
        </p:txBody>
      </p:sp>
      <p:sp>
        <p:nvSpPr>
          <p:cNvPr id="4" name="바닥글 개체 틀 3"/>
          <p:cNvSpPr>
            <a:spLocks noGrp="1"/>
          </p:cNvSpPr>
          <p:nvPr>
            <p:ph type="ftr" sz="quarter" idx="11"/>
          </p:nvPr>
        </p:nvSpPr>
        <p:spPr/>
        <p:txBody>
          <a:bodyPr/>
          <a:lstStyle>
            <a:lvl1pPr>
              <a:defRPr>
                <a:latin typeface="+mj-lt"/>
              </a:defRPr>
            </a:lvl1pPr>
          </a:lstStyle>
          <a:p>
            <a:endParaRPr lang="ko-KR" altLang="en-US"/>
          </a:p>
        </p:txBody>
      </p:sp>
      <p:sp>
        <p:nvSpPr>
          <p:cNvPr id="5" name="슬라이드 번호 개체 틀 4"/>
          <p:cNvSpPr>
            <a:spLocks noGrp="1"/>
          </p:cNvSpPr>
          <p:nvPr>
            <p:ph type="sldNum" sz="quarter" idx="12"/>
          </p:nvPr>
        </p:nvSpPr>
        <p:spPr/>
        <p:txBody>
          <a:bodyPr/>
          <a:lstStyle>
            <a:lvl1pPr>
              <a:defRPr>
                <a:latin typeface="+mj-lt"/>
              </a:defRPr>
            </a:lvl1pPr>
          </a:lstStyle>
          <a:p>
            <a:fld id="{EE6BC638-39B7-4287-91A7-2A3DDA573295}" type="slidenum">
              <a:rPr lang="ko-KR" altLang="en-US" smtClean="0"/>
              <a:pPr/>
              <a:t>‹#›</a:t>
            </a:fld>
            <a:endParaRPr lang="ko-KR" altLang="en-US"/>
          </a:p>
        </p:txBody>
      </p:sp>
      <p:sp>
        <p:nvSpPr>
          <p:cNvPr id="6" name="내용 개체 틀 2"/>
          <p:cNvSpPr>
            <a:spLocks noGrp="1"/>
          </p:cNvSpPr>
          <p:nvPr>
            <p:ph idx="1"/>
          </p:nvPr>
        </p:nvSpPr>
        <p:spPr>
          <a:xfrm>
            <a:off x="395536" y="1283618"/>
            <a:ext cx="8402525" cy="4881686"/>
          </a:xfrm>
        </p:spPr>
        <p:txBody>
          <a:bodyPr>
            <a:normAutofit/>
          </a:bodyPr>
          <a:lstStyle>
            <a:lvl1pPr algn="l">
              <a:buNone/>
              <a:defRPr sz="1600" i="1" baseline="0">
                <a:solidFill>
                  <a:schemeClr val="tx1">
                    <a:lumMod val="65000"/>
                    <a:lumOff val="35000"/>
                  </a:schemeClr>
                </a:solidFill>
                <a:latin typeface="+mj-lt"/>
                <a:ea typeface="맑은 고딕" pitchFamily="50" charset="-127"/>
              </a:defRPr>
            </a:lvl1pPr>
            <a:lvl2pPr algn="l">
              <a:buNone/>
              <a:defRPr sz="1600" i="1" baseline="0">
                <a:solidFill>
                  <a:schemeClr val="tx1">
                    <a:lumMod val="65000"/>
                    <a:lumOff val="35000"/>
                  </a:schemeClr>
                </a:solidFill>
                <a:latin typeface="+mj-lt"/>
                <a:ea typeface="맑은 고딕" pitchFamily="50" charset="-127"/>
              </a:defRPr>
            </a:lvl2pPr>
            <a:lvl3pPr algn="l">
              <a:buNone/>
              <a:defRPr sz="1600" i="1" baseline="0">
                <a:solidFill>
                  <a:schemeClr val="tx1">
                    <a:lumMod val="65000"/>
                    <a:lumOff val="35000"/>
                  </a:schemeClr>
                </a:solidFill>
                <a:latin typeface="+mj-lt"/>
                <a:ea typeface="맑은 고딕" pitchFamily="50" charset="-127"/>
              </a:defRPr>
            </a:lvl3pPr>
            <a:lvl4pPr algn="l">
              <a:buNone/>
              <a:defRPr sz="1600" i="1" baseline="0">
                <a:solidFill>
                  <a:schemeClr val="tx1">
                    <a:lumMod val="65000"/>
                    <a:lumOff val="35000"/>
                  </a:schemeClr>
                </a:solidFill>
                <a:latin typeface="+mj-lt"/>
                <a:ea typeface="맑은 고딕" pitchFamily="50" charset="-127"/>
              </a:defRPr>
            </a:lvl4pPr>
            <a:lvl5pPr algn="l">
              <a:buNone/>
              <a:defRPr sz="1600" i="1" baseline="0">
                <a:solidFill>
                  <a:schemeClr val="tx1">
                    <a:lumMod val="65000"/>
                    <a:lumOff val="35000"/>
                  </a:schemeClr>
                </a:solidFill>
                <a:latin typeface="+mj-lt"/>
                <a:ea typeface="맑은 고딕" pitchFamily="50" charset="-127"/>
              </a:defRPr>
            </a:lvl5p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9" name="제목 1"/>
          <p:cNvSpPr>
            <a:spLocks noGrp="1"/>
          </p:cNvSpPr>
          <p:nvPr>
            <p:ph type="title"/>
          </p:nvPr>
        </p:nvSpPr>
        <p:spPr>
          <a:xfrm>
            <a:off x="389062" y="111812"/>
            <a:ext cx="7661196" cy="796908"/>
          </a:xfr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effectLst/>
                <a:latin typeface="+mj-lt"/>
                <a:ea typeface="맑은 고딕" pitchFamily="50" charset="-127"/>
                <a:cs typeface="+mj-cs"/>
              </a:defRPr>
            </a:lvl1pPr>
          </a:lstStyle>
          <a:p>
            <a:r>
              <a:rPr lang="ko-KR" altLang="en-US" dirty="0"/>
              <a:t>마스터 제목 스타일 편집</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제목 및 내용">
    <p:bg>
      <p:bgPr>
        <a:solidFill>
          <a:schemeClr val="bg1"/>
        </a:solidFill>
        <a:effectLst/>
      </p:bgPr>
    </p:bg>
    <p:spTree>
      <p:nvGrpSpPr>
        <p:cNvPr id="1" name=""/>
        <p:cNvGrpSpPr/>
        <p:nvPr/>
      </p:nvGrpSpPr>
      <p:grpSpPr>
        <a:xfrm>
          <a:off x="0" y="0"/>
          <a:ext cx="0" cy="0"/>
          <a:chOff x="0" y="0"/>
          <a:chExt cx="0" cy="0"/>
        </a:xfrm>
      </p:grpSpPr>
      <p:pic>
        <p:nvPicPr>
          <p:cNvPr id="8" name="그림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 name="날짜 개체 틀 3"/>
          <p:cNvSpPr>
            <a:spLocks noGrp="1"/>
          </p:cNvSpPr>
          <p:nvPr>
            <p:ph type="dt" sz="half" idx="10"/>
          </p:nvPr>
        </p:nvSpPr>
        <p:spPr>
          <a:xfrm>
            <a:off x="457200" y="6500834"/>
            <a:ext cx="2133600" cy="220641"/>
          </a:xfrm>
        </p:spPr>
        <p:txBody>
          <a:bodyPr/>
          <a:lstStyle>
            <a:lvl1pPr>
              <a:defRPr>
                <a:latin typeface="+mj-lt"/>
              </a:defRPr>
            </a:lvl1pPr>
          </a:lstStyle>
          <a:p>
            <a:fld id="{ED3D6733-6F27-4404-AB51-585418F146E5}" type="datetimeFigureOut">
              <a:rPr lang="ko-KR" altLang="en-US" smtClean="0"/>
              <a:pPr/>
              <a:t>2020-05-02</a:t>
            </a:fld>
            <a:endParaRPr lang="ko-KR" altLang="en-US"/>
          </a:p>
        </p:txBody>
      </p:sp>
      <p:sp>
        <p:nvSpPr>
          <p:cNvPr id="5" name="바닥글 개체 틀 4"/>
          <p:cNvSpPr>
            <a:spLocks noGrp="1"/>
          </p:cNvSpPr>
          <p:nvPr>
            <p:ph type="ftr" sz="quarter" idx="11"/>
          </p:nvPr>
        </p:nvSpPr>
        <p:spPr>
          <a:xfrm>
            <a:off x="3124200" y="6500834"/>
            <a:ext cx="2895600" cy="220641"/>
          </a:xfrm>
        </p:spPr>
        <p:txBody>
          <a:bodyPr/>
          <a:lstStyle>
            <a:lvl1pPr>
              <a:defRPr>
                <a:latin typeface="+mj-lt"/>
              </a:defRPr>
            </a:lvl1pPr>
          </a:lstStyle>
          <a:p>
            <a:endParaRPr lang="ko-KR" altLang="en-US"/>
          </a:p>
        </p:txBody>
      </p:sp>
      <p:sp>
        <p:nvSpPr>
          <p:cNvPr id="6" name="슬라이드 번호 개체 틀 5"/>
          <p:cNvSpPr>
            <a:spLocks noGrp="1"/>
          </p:cNvSpPr>
          <p:nvPr>
            <p:ph type="sldNum" sz="quarter" idx="12"/>
          </p:nvPr>
        </p:nvSpPr>
        <p:spPr>
          <a:xfrm>
            <a:off x="6553200" y="6500834"/>
            <a:ext cx="2133600" cy="220641"/>
          </a:xfrm>
        </p:spPr>
        <p:txBody>
          <a:bodyPr/>
          <a:lstStyle>
            <a:lvl1pPr>
              <a:defRPr>
                <a:latin typeface="+mj-lt"/>
              </a:defRPr>
            </a:lvl1pPr>
          </a:lstStyle>
          <a:p>
            <a:fld id="{EE6BC638-39B7-4287-91A7-2A3DDA573295}" type="slidenum">
              <a:rPr lang="ko-KR" altLang="en-US" smtClean="0"/>
              <a:pPr/>
              <a:t>‹#›</a:t>
            </a:fld>
            <a:endParaRPr lang="ko-KR" altLang="en-US"/>
          </a:p>
        </p:txBody>
      </p:sp>
      <p:sp>
        <p:nvSpPr>
          <p:cNvPr id="11" name="내용 개체 틀 2"/>
          <p:cNvSpPr>
            <a:spLocks noGrp="1"/>
          </p:cNvSpPr>
          <p:nvPr>
            <p:ph idx="1"/>
          </p:nvPr>
        </p:nvSpPr>
        <p:spPr>
          <a:xfrm>
            <a:off x="395536" y="1268760"/>
            <a:ext cx="8402525" cy="4881686"/>
          </a:xfrm>
        </p:spPr>
        <p:txBody>
          <a:bodyPr>
            <a:normAutofit/>
          </a:bodyPr>
          <a:lstStyle>
            <a:lvl1pPr algn="l">
              <a:buNone/>
              <a:defRPr sz="1600" b="0" i="1" baseline="0">
                <a:solidFill>
                  <a:schemeClr val="tx1">
                    <a:lumMod val="65000"/>
                    <a:lumOff val="35000"/>
                  </a:schemeClr>
                </a:solidFill>
                <a:latin typeface="+mj-lt"/>
                <a:ea typeface="맑은 고딕" pitchFamily="50" charset="-127"/>
              </a:defRPr>
            </a:lvl1pPr>
            <a:lvl2pPr algn="l">
              <a:buNone/>
              <a:defRPr sz="1600" b="0" i="1" baseline="0">
                <a:solidFill>
                  <a:schemeClr val="tx1">
                    <a:lumMod val="65000"/>
                    <a:lumOff val="35000"/>
                  </a:schemeClr>
                </a:solidFill>
                <a:latin typeface="+mj-lt"/>
                <a:ea typeface="맑은 고딕" pitchFamily="50" charset="-127"/>
              </a:defRPr>
            </a:lvl2pPr>
            <a:lvl3pPr algn="l">
              <a:buNone/>
              <a:defRPr sz="1600" b="0" i="1" baseline="0">
                <a:solidFill>
                  <a:schemeClr val="tx1">
                    <a:lumMod val="65000"/>
                    <a:lumOff val="35000"/>
                  </a:schemeClr>
                </a:solidFill>
                <a:latin typeface="+mj-lt"/>
                <a:ea typeface="맑은 고딕" pitchFamily="50" charset="-127"/>
              </a:defRPr>
            </a:lvl3pPr>
            <a:lvl4pPr algn="l">
              <a:buNone/>
              <a:defRPr sz="1600" b="0" i="1" baseline="0">
                <a:solidFill>
                  <a:schemeClr val="tx1">
                    <a:lumMod val="65000"/>
                    <a:lumOff val="35000"/>
                  </a:schemeClr>
                </a:solidFill>
                <a:latin typeface="+mj-lt"/>
                <a:ea typeface="맑은 고딕" pitchFamily="50" charset="-127"/>
              </a:defRPr>
            </a:lvl4pPr>
            <a:lvl5pPr algn="l">
              <a:buNone/>
              <a:defRPr sz="1600" b="0" i="1" baseline="0">
                <a:solidFill>
                  <a:schemeClr val="tx1">
                    <a:lumMod val="65000"/>
                    <a:lumOff val="35000"/>
                  </a:schemeClr>
                </a:solidFill>
                <a:latin typeface="+mj-lt"/>
                <a:ea typeface="맑은 고딕" pitchFamily="50" charset="-127"/>
              </a:defRPr>
            </a:lvl5p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12" name="제목 1"/>
          <p:cNvSpPr>
            <a:spLocks noGrp="1"/>
          </p:cNvSpPr>
          <p:nvPr>
            <p:ph type="title"/>
          </p:nvPr>
        </p:nvSpPr>
        <p:spPr>
          <a:xfrm>
            <a:off x="395536" y="92762"/>
            <a:ext cx="7661196" cy="796908"/>
          </a:xfr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tx1"/>
                </a:solidFill>
                <a:effectLst/>
                <a:latin typeface="+mj-lt"/>
                <a:ea typeface="맑은 고딕" pitchFamily="50" charset="-127"/>
                <a:cs typeface="+mj-cs"/>
              </a:defRPr>
            </a:lvl1pPr>
          </a:lstStyle>
          <a:p>
            <a:r>
              <a:rPr lang="ko-KR" altLang="en-US" dirty="0"/>
              <a:t>마스터 제목 스타일 편집</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96DC214-A7A5-49E0-B999-BA33DD91CA22}" type="datetimeFigureOut">
              <a:rPr lang="ar-EG" smtClean="0"/>
              <a:t>10/09/1441</a:t>
            </a:fld>
            <a:endParaRPr lang="ar-EG"/>
          </a:p>
        </p:txBody>
      </p:sp>
      <p:sp>
        <p:nvSpPr>
          <p:cNvPr id="5" name="Footer Placeholder 4"/>
          <p:cNvSpPr>
            <a:spLocks noGrp="1"/>
          </p:cNvSpPr>
          <p:nvPr>
            <p:ph type="ftr" sz="quarter" idx="11"/>
          </p:nvPr>
        </p:nvSpPr>
        <p:spPr/>
        <p:txBody>
          <a:bodyPr/>
          <a:lstStyle/>
          <a:p>
            <a:endParaRPr lang="ar-EG"/>
          </a:p>
        </p:txBody>
      </p:sp>
      <p:sp>
        <p:nvSpPr>
          <p:cNvPr id="6" name="Slide Number Placeholder 5"/>
          <p:cNvSpPr>
            <a:spLocks noGrp="1"/>
          </p:cNvSpPr>
          <p:nvPr>
            <p:ph type="sldNum" sz="quarter" idx="12"/>
          </p:nvPr>
        </p:nvSpPr>
        <p:spPr/>
        <p:txBody>
          <a:bodyPr/>
          <a:lstStyle/>
          <a:p>
            <a:fld id="{4FF264A1-E5E0-40D3-8699-826CE253309E}" type="slidenum">
              <a:rPr lang="ar-EG" smtClean="0"/>
              <a:t>‹#›</a:t>
            </a:fld>
            <a:endParaRPr lang="ar-EG"/>
          </a:p>
        </p:txBody>
      </p:sp>
    </p:spTree>
    <p:extLst>
      <p:ext uri="{BB962C8B-B14F-4D97-AF65-F5344CB8AC3E}">
        <p14:creationId xmlns:p14="http://schemas.microsoft.com/office/powerpoint/2010/main" val="37412884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758952"/>
            <a:ext cx="75438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822960" y="4453128"/>
            <a:ext cx="75438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D3D6733-6F27-4404-AB51-585418F146E5}" type="datetimeFigureOut">
              <a:rPr lang="ko-KR" altLang="en-US" smtClean="0"/>
              <a:pPr/>
              <a:t>2020-05-02</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EE6BC638-39B7-4287-91A7-2A3DDA573295}" type="slidenum">
              <a:rPr lang="ko-KR" altLang="en-US" smtClean="0"/>
              <a:pPr/>
              <a:t>‹#›</a:t>
            </a:fld>
            <a:endParaRPr lang="ko-KR" altLang="en-US"/>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598238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822960" y="286604"/>
            <a:ext cx="7543800" cy="1450757"/>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822960" y="1845734"/>
            <a:ext cx="370332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63440" y="1845736"/>
            <a:ext cx="3703320" cy="402335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ED3D6733-6F27-4404-AB51-585418F146E5}" type="datetimeFigureOut">
              <a:rPr lang="ko-KR" altLang="en-US" smtClean="0"/>
              <a:pPr/>
              <a:t>2020-05-02</a:t>
            </a:fld>
            <a:endParaRPr lang="ko-KR" altLang="en-US"/>
          </a:p>
        </p:txBody>
      </p:sp>
      <p:sp>
        <p:nvSpPr>
          <p:cNvPr id="6" name="Footer Placeholder 5"/>
          <p:cNvSpPr>
            <a:spLocks noGrp="1"/>
          </p:cNvSpPr>
          <p:nvPr>
            <p:ph type="ftr" sz="quarter" idx="11"/>
          </p:nvPr>
        </p:nvSpPr>
        <p:spPr/>
        <p:txBody>
          <a:bodyPr/>
          <a:lstStyle/>
          <a:p>
            <a:endParaRPr lang="ko-KR" altLang="en-US"/>
          </a:p>
        </p:txBody>
      </p:sp>
      <p:sp>
        <p:nvSpPr>
          <p:cNvPr id="7" name="Slide Number Placeholder 6"/>
          <p:cNvSpPr>
            <a:spLocks noGrp="1"/>
          </p:cNvSpPr>
          <p:nvPr>
            <p:ph type="sldNum" sz="quarter" idx="12"/>
          </p:nvPr>
        </p:nvSpPr>
        <p:spPr/>
        <p:txBody>
          <a:bodyPr/>
          <a:lstStyle/>
          <a:p>
            <a:fld id="{EE6BC638-39B7-4287-91A7-2A3DDA573295}" type="slidenum">
              <a:rPr lang="ko-KR" altLang="en-US" smtClean="0"/>
              <a:pPr/>
              <a:t>‹#›</a:t>
            </a:fld>
            <a:endParaRPr lang="ko-KR" altLang="en-US"/>
          </a:p>
        </p:txBody>
      </p:sp>
    </p:spTree>
    <p:extLst>
      <p:ext uri="{BB962C8B-B14F-4D97-AF65-F5344CB8AC3E}">
        <p14:creationId xmlns:p14="http://schemas.microsoft.com/office/powerpoint/2010/main" val="25992296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822960" y="286604"/>
            <a:ext cx="7543800" cy="145075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82296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22960" y="2582334"/>
            <a:ext cx="3703320" cy="32867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6344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63440" y="2582334"/>
            <a:ext cx="3703320" cy="32867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ED3D6733-6F27-4404-AB51-585418F146E5}" type="datetimeFigureOut">
              <a:rPr lang="ko-KR" altLang="en-US" smtClean="0"/>
              <a:pPr/>
              <a:t>2020-05-02</a:t>
            </a:fld>
            <a:endParaRPr lang="ko-KR" altLang="en-US"/>
          </a:p>
        </p:txBody>
      </p:sp>
      <p:sp>
        <p:nvSpPr>
          <p:cNvPr id="8" name="Footer Placeholder 7"/>
          <p:cNvSpPr>
            <a:spLocks noGrp="1"/>
          </p:cNvSpPr>
          <p:nvPr>
            <p:ph type="ftr" sz="quarter" idx="11"/>
          </p:nvPr>
        </p:nvSpPr>
        <p:spPr/>
        <p:txBody>
          <a:bodyPr/>
          <a:lstStyle/>
          <a:p>
            <a:endParaRPr lang="ko-KR" altLang="en-US"/>
          </a:p>
        </p:txBody>
      </p:sp>
      <p:sp>
        <p:nvSpPr>
          <p:cNvPr id="9" name="Slide Number Placeholder 8"/>
          <p:cNvSpPr>
            <a:spLocks noGrp="1"/>
          </p:cNvSpPr>
          <p:nvPr>
            <p:ph type="sldNum" sz="quarter" idx="12"/>
          </p:nvPr>
        </p:nvSpPr>
        <p:spPr/>
        <p:txBody>
          <a:bodyPr/>
          <a:lstStyle/>
          <a:p>
            <a:fld id="{EE6BC638-39B7-4287-91A7-2A3DDA573295}" type="slidenum">
              <a:rPr lang="ko-KR" altLang="en-US" smtClean="0"/>
              <a:pPr/>
              <a:t>‹#›</a:t>
            </a:fld>
            <a:endParaRPr lang="ko-KR" altLang="en-US"/>
          </a:p>
        </p:txBody>
      </p:sp>
    </p:spTree>
    <p:extLst>
      <p:ext uri="{BB962C8B-B14F-4D97-AF65-F5344CB8AC3E}">
        <p14:creationId xmlns:p14="http://schemas.microsoft.com/office/powerpoint/2010/main" val="26048872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F96DC214-A7A5-49E0-B999-BA33DD91CA22}" type="datetimeFigureOut">
              <a:rPr lang="ar-EG" smtClean="0"/>
              <a:t>10/09/1441</a:t>
            </a:fld>
            <a:endParaRPr lang="ar-EG"/>
          </a:p>
        </p:txBody>
      </p:sp>
      <p:sp>
        <p:nvSpPr>
          <p:cNvPr id="4" name="Footer Placeholder 3"/>
          <p:cNvSpPr>
            <a:spLocks noGrp="1"/>
          </p:cNvSpPr>
          <p:nvPr>
            <p:ph type="ftr" sz="quarter" idx="11"/>
          </p:nvPr>
        </p:nvSpPr>
        <p:spPr/>
        <p:txBody>
          <a:bodyPr/>
          <a:lstStyle/>
          <a:p>
            <a:endParaRPr lang="ar-EG"/>
          </a:p>
        </p:txBody>
      </p:sp>
      <p:sp>
        <p:nvSpPr>
          <p:cNvPr id="5" name="Slide Number Placeholder 4"/>
          <p:cNvSpPr>
            <a:spLocks noGrp="1"/>
          </p:cNvSpPr>
          <p:nvPr>
            <p:ph type="sldNum" sz="quarter" idx="12"/>
          </p:nvPr>
        </p:nvSpPr>
        <p:spPr/>
        <p:txBody>
          <a:bodyPr/>
          <a:lstStyle/>
          <a:p>
            <a:fld id="{4FF264A1-E5E0-40D3-8699-826CE253309E}" type="slidenum">
              <a:rPr lang="ar-EG" smtClean="0"/>
              <a:t>‹#›</a:t>
            </a:fld>
            <a:endParaRPr lang="ar-EG"/>
          </a:p>
        </p:txBody>
      </p:sp>
    </p:spTree>
    <p:extLst>
      <p:ext uri="{BB962C8B-B14F-4D97-AF65-F5344CB8AC3E}">
        <p14:creationId xmlns:p14="http://schemas.microsoft.com/office/powerpoint/2010/main" val="1945349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ED3D6733-6F27-4404-AB51-585418F146E5}" type="datetimeFigureOut">
              <a:rPr lang="ko-KR" altLang="en-US" smtClean="0"/>
              <a:pPr/>
              <a:t>2020-05-02</a:t>
            </a:fld>
            <a:endParaRPr lang="ko-KR" alt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ko-KR" altLang="en-US"/>
          </a:p>
        </p:txBody>
      </p:sp>
      <p:sp>
        <p:nvSpPr>
          <p:cNvPr id="9" name="Slide Number Placeholder 8"/>
          <p:cNvSpPr>
            <a:spLocks noGrp="1"/>
          </p:cNvSpPr>
          <p:nvPr>
            <p:ph type="sldNum" sz="quarter" idx="12"/>
          </p:nvPr>
        </p:nvSpPr>
        <p:spPr/>
        <p:txBody>
          <a:bodyPr/>
          <a:lstStyle/>
          <a:p>
            <a:fld id="{EE6BC638-39B7-4287-91A7-2A3DDA573295}" type="slidenum">
              <a:rPr lang="ko-KR" altLang="en-US" smtClean="0"/>
              <a:pPr/>
              <a:t>‹#›</a:t>
            </a:fld>
            <a:endParaRPr lang="ko-KR" altLang="en-US"/>
          </a:p>
        </p:txBody>
      </p:sp>
    </p:spTree>
    <p:extLst>
      <p:ext uri="{BB962C8B-B14F-4D97-AF65-F5344CB8AC3E}">
        <p14:creationId xmlns:p14="http://schemas.microsoft.com/office/powerpoint/2010/main" val="18864807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3"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594359"/>
            <a:ext cx="2400300" cy="2286000"/>
          </a:xfrm>
        </p:spPr>
        <p:txBody>
          <a:bodyPr anchor="b">
            <a:normAutofit/>
          </a:bodyPr>
          <a:lstStyle>
            <a:lvl1pPr>
              <a:defRPr sz="3600" b="0">
                <a:solidFill>
                  <a:srgbClr val="FFFFFF"/>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3460237" y="731520"/>
            <a:ext cx="5009393" cy="5257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342900" y="2926080"/>
            <a:ext cx="24003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349134" y="6459786"/>
            <a:ext cx="1963883" cy="365125"/>
          </a:xfrm>
        </p:spPr>
        <p:txBody>
          <a:bodyPr/>
          <a:lstStyle>
            <a:lvl1pPr algn="l">
              <a:defRPr/>
            </a:lvl1pPr>
          </a:lstStyle>
          <a:p>
            <a:fld id="{ED3D6733-6F27-4404-AB51-585418F146E5}" type="datetimeFigureOut">
              <a:rPr lang="ko-KR" altLang="en-US" smtClean="0"/>
              <a:pPr/>
              <a:t>2020-05-02</a:t>
            </a:fld>
            <a:endParaRPr lang="ko-KR" altLang="en-US"/>
          </a:p>
        </p:txBody>
      </p:sp>
      <p:sp>
        <p:nvSpPr>
          <p:cNvPr id="6" name="Footer Placeholder 5"/>
          <p:cNvSpPr>
            <a:spLocks noGrp="1"/>
          </p:cNvSpPr>
          <p:nvPr>
            <p:ph type="ftr" sz="quarter" idx="11"/>
          </p:nvPr>
        </p:nvSpPr>
        <p:spPr>
          <a:xfrm>
            <a:off x="3600450" y="6459786"/>
            <a:ext cx="3486150" cy="365125"/>
          </a:xfrm>
        </p:spPr>
        <p:txBody>
          <a:bodyPr/>
          <a:lstStyle>
            <a:lvl1pPr algn="l">
              <a:defRPr>
                <a:solidFill>
                  <a:schemeClr val="tx2"/>
                </a:solidFill>
              </a:defRPr>
            </a:lvl1pPr>
          </a:lstStyle>
          <a:p>
            <a:endParaRPr lang="ko-KR" alt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EE6BC638-39B7-4287-91A7-2A3DDA573295}" type="slidenum">
              <a:rPr lang="ko-KR" altLang="en-US" smtClean="0"/>
              <a:pPr/>
              <a:t>‹#›</a:t>
            </a:fld>
            <a:endParaRPr lang="ko-KR" altLang="en-US"/>
          </a:p>
        </p:txBody>
      </p:sp>
    </p:spTree>
    <p:extLst>
      <p:ext uri="{BB962C8B-B14F-4D97-AF65-F5344CB8AC3E}">
        <p14:creationId xmlns:p14="http://schemas.microsoft.com/office/powerpoint/2010/main" val="35410344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9141619"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2" y="491507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5074920"/>
            <a:ext cx="7589520" cy="822960"/>
          </a:xfrm>
        </p:spPr>
        <p:txBody>
          <a:bodyPr tIns="0" bIns="0" anchor="b">
            <a:noAutofit/>
          </a:bodyPr>
          <a:lstStyle>
            <a:lvl1pPr>
              <a:defRPr sz="3600" b="0">
                <a:solidFill>
                  <a:srgbClr val="FFFFFF"/>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2" y="0"/>
            <a:ext cx="9143989"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822959" y="5907024"/>
            <a:ext cx="7589520"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D3D6733-6F27-4404-AB51-585418F146E5}" type="datetimeFigureOut">
              <a:rPr lang="ko-KR" altLang="en-US" smtClean="0"/>
              <a:pPr/>
              <a:t>2020-05-02</a:t>
            </a:fld>
            <a:endParaRPr lang="ko-KR" altLang="en-US"/>
          </a:p>
        </p:txBody>
      </p:sp>
      <p:sp>
        <p:nvSpPr>
          <p:cNvPr id="6" name="Footer Placeholder 5"/>
          <p:cNvSpPr>
            <a:spLocks noGrp="1"/>
          </p:cNvSpPr>
          <p:nvPr>
            <p:ph type="ftr" sz="quarter" idx="11"/>
          </p:nvPr>
        </p:nvSpPr>
        <p:spPr/>
        <p:txBody>
          <a:bodyPr/>
          <a:lstStyle/>
          <a:p>
            <a:endParaRPr lang="ko-KR" altLang="en-US"/>
          </a:p>
        </p:txBody>
      </p:sp>
      <p:sp>
        <p:nvSpPr>
          <p:cNvPr id="7" name="Slide Number Placeholder 6"/>
          <p:cNvSpPr>
            <a:spLocks noGrp="1"/>
          </p:cNvSpPr>
          <p:nvPr>
            <p:ph type="sldNum" sz="quarter" idx="12"/>
          </p:nvPr>
        </p:nvSpPr>
        <p:spPr/>
        <p:txBody>
          <a:bodyPr/>
          <a:lstStyle/>
          <a:p>
            <a:fld id="{EE6BC638-39B7-4287-91A7-2A3DDA573295}" type="slidenum">
              <a:rPr lang="ko-KR" altLang="en-US" smtClean="0"/>
              <a:pPr/>
              <a:t>‹#›</a:t>
            </a:fld>
            <a:endParaRPr lang="ko-KR" altLang="en-US"/>
          </a:p>
        </p:txBody>
      </p:sp>
    </p:spTree>
    <p:extLst>
      <p:ext uri="{BB962C8B-B14F-4D97-AF65-F5344CB8AC3E}">
        <p14:creationId xmlns:p14="http://schemas.microsoft.com/office/powerpoint/2010/main" val="21683528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0" y="6400800"/>
            <a:ext cx="9144001"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5"/>
            <a:ext cx="9144001" cy="65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822960" y="286604"/>
            <a:ext cx="7543800" cy="1450757"/>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822959" y="1845734"/>
            <a:ext cx="7543801" cy="4023360"/>
          </a:xfrm>
          <a:prstGeom prst="rect">
            <a:avLst/>
          </a:prstGeom>
        </p:spPr>
        <p:txBody>
          <a:bodyPr vert="horz" lIns="0" tIns="45720" rIns="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22961" y="6459786"/>
            <a:ext cx="1854203" cy="365125"/>
          </a:xfrm>
          <a:prstGeom prst="rect">
            <a:avLst/>
          </a:prstGeom>
        </p:spPr>
        <p:txBody>
          <a:bodyPr vert="horz" lIns="91440" tIns="45720" rIns="91440" bIns="45720" rtlCol="0" anchor="ctr"/>
          <a:lstStyle>
            <a:lvl1pPr algn="l">
              <a:defRPr sz="900">
                <a:solidFill>
                  <a:srgbClr val="FFFFFF"/>
                </a:solidFill>
              </a:defRPr>
            </a:lvl1pPr>
          </a:lstStyle>
          <a:p>
            <a:fld id="{ED3D6733-6F27-4404-AB51-585418F146E5}" type="datetimeFigureOut">
              <a:rPr lang="ko-KR" altLang="en-US" smtClean="0"/>
              <a:pPr/>
              <a:t>2020-05-02</a:t>
            </a:fld>
            <a:endParaRPr lang="ko-KR" altLang="en-US"/>
          </a:p>
        </p:txBody>
      </p:sp>
      <p:sp>
        <p:nvSpPr>
          <p:cNvPr id="5" name="Footer Placeholder 4"/>
          <p:cNvSpPr>
            <a:spLocks noGrp="1"/>
          </p:cNvSpPr>
          <p:nvPr>
            <p:ph type="ftr" sz="quarter" idx="3"/>
          </p:nvPr>
        </p:nvSpPr>
        <p:spPr>
          <a:xfrm>
            <a:off x="2764639" y="6459786"/>
            <a:ext cx="3617103"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ko-KR" altLang="en-US"/>
          </a:p>
        </p:txBody>
      </p:sp>
      <p:sp>
        <p:nvSpPr>
          <p:cNvPr id="6" name="Slide Number Placeholder 5"/>
          <p:cNvSpPr>
            <a:spLocks noGrp="1"/>
          </p:cNvSpPr>
          <p:nvPr>
            <p:ph type="sldNum" sz="quarter" idx="4"/>
          </p:nvPr>
        </p:nvSpPr>
        <p:spPr>
          <a:xfrm>
            <a:off x="7425344" y="6459786"/>
            <a:ext cx="984019" cy="365125"/>
          </a:xfrm>
          <a:prstGeom prst="rect">
            <a:avLst/>
          </a:prstGeom>
        </p:spPr>
        <p:txBody>
          <a:bodyPr vert="horz" lIns="91440" tIns="45720" rIns="91440" bIns="45720" rtlCol="0" anchor="ctr"/>
          <a:lstStyle>
            <a:lvl1pPr algn="r">
              <a:defRPr sz="1050">
                <a:solidFill>
                  <a:srgbClr val="FFFFFF"/>
                </a:solidFill>
              </a:defRPr>
            </a:lvl1pPr>
          </a:lstStyle>
          <a:p>
            <a:fld id="{EE6BC638-39B7-4287-91A7-2A3DDA573295}" type="slidenum">
              <a:rPr lang="ko-KR" altLang="en-US" smtClean="0"/>
              <a:pPr/>
              <a:t>‹#›</a:t>
            </a:fld>
            <a:endParaRPr lang="ko-KR" altLang="en-US"/>
          </a:p>
        </p:txBody>
      </p:sp>
      <p:cxnSp>
        <p:nvCxnSpPr>
          <p:cNvPr id="10" name="Straight Connector 9"/>
          <p:cNvCxnSpPr/>
          <p:nvPr/>
        </p:nvCxnSpPr>
        <p:spPr>
          <a:xfrm>
            <a:off x="895149" y="1737845"/>
            <a:ext cx="74752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12645857"/>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687" r:id="rId13"/>
    <p:sldLayoutId id="2147483651" r:id="rId14"/>
    <p:sldLayoutId id="2147483656" r:id="rId15"/>
    <p:sldLayoutId id="2147483650" r:id="rId16"/>
  </p:sldLayoutIdLst>
  <p:txStyles>
    <p:titleStyle>
      <a:lvl1pPr algn="l" defTabSz="914400" rtl="1"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r" defTabSz="914400" rtl="1"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r" defTabSz="914400" rtl="1"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r" defTabSz="914400" rtl="1"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r" defTabSz="914400" rtl="1"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r" defTabSz="914400" rtl="1"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r" defTabSz="914400" rtl="1"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r" defTabSz="914400" rtl="1"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r" defTabSz="914400" rtl="1"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r" defTabSz="914400" rtl="1"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1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5.xml"/><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6.xml"/><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Layout" Target="../slideLayouts/slideLayout15.xml"/><Relationship Id="rId1" Type="http://schemas.openxmlformats.org/officeDocument/2006/relationships/tags" Target="../tags/tag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제목 6"/>
          <p:cNvSpPr>
            <a:spLocks noGrp="1"/>
          </p:cNvSpPr>
          <p:nvPr>
            <p:ph type="ctrTitle"/>
          </p:nvPr>
        </p:nvSpPr>
        <p:spPr>
          <a:xfrm>
            <a:off x="107504" y="4725144"/>
            <a:ext cx="8028384" cy="1270330"/>
          </a:xfrm>
        </p:spPr>
        <p:txBody>
          <a:bodyPr/>
          <a:lstStyle/>
          <a:p>
            <a:r>
              <a:rPr lang="en-US" altLang="en-US" sz="4000" b="1" dirty="0" smtClean="0"/>
              <a:t>Quality Assurance of Software and </a:t>
            </a:r>
            <a:br>
              <a:rPr lang="en-US" altLang="en-US" sz="4000" b="1" dirty="0" smtClean="0"/>
            </a:br>
            <a:r>
              <a:rPr lang="en-US" altLang="en-US" sz="4000" b="1" dirty="0" smtClean="0"/>
              <a:t>Information Systems</a:t>
            </a:r>
            <a:br>
              <a:rPr lang="en-US" altLang="en-US" sz="4000" b="1" dirty="0" smtClean="0"/>
            </a:br>
            <a:r>
              <a:rPr lang="en-US" altLang="en-US" sz="4000" b="1" dirty="0" smtClean="0"/>
              <a:t>                                  </a:t>
            </a:r>
            <a:r>
              <a:rPr lang="en-US" sz="3200" b="1" dirty="0">
                <a:latin typeface="Times New Roman" panose="02020603050405020304" pitchFamily="18" charset="0"/>
                <a:cs typeface="Times New Roman" panose="02020603050405020304" pitchFamily="18" charset="0"/>
              </a:rPr>
              <a:t>Black-box Techniques</a:t>
            </a:r>
            <a:endParaRPr lang="ar-EG" sz="3200"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2400" dirty="0">
                <a:latin typeface="Times New Roman" panose="02020603050405020304" pitchFamily="18" charset="0"/>
                <a:cs typeface="Times New Roman" panose="02020603050405020304" pitchFamily="18" charset="0"/>
              </a:rPr>
              <a:t>Boundary Value Analysis</a:t>
            </a:r>
            <a:r>
              <a:rPr lang="en-US" altLang="en-US" sz="2400" dirty="0" smtClean="0">
                <a:latin typeface="Times New Roman" panose="02020603050405020304" pitchFamily="18" charset="0"/>
                <a:cs typeface="Times New Roman" panose="02020603050405020304" pitchFamily="18" charset="0"/>
              </a:rPr>
              <a:t>(</a:t>
            </a:r>
            <a:r>
              <a:rPr lang="en-US" dirty="0" smtClean="0"/>
              <a:t>Example) </a:t>
            </a:r>
            <a:endParaRPr lang="ar-EG" dirty="0"/>
          </a:p>
        </p:txBody>
      </p:sp>
      <p:pic>
        <p:nvPicPr>
          <p:cNvPr id="2050" name="Picture 2" descr="https://scontent.fcai2-1.fna.fbcdn.net/v/t1.15752-9/94476944_218967866221819_5837819960763613184_n.png?_nc_cat=108&amp;_nc_sid=b96e70&amp;_nc_eui2=AeEBJmTpXW7wv9o9t1M6R9keyfTRx6xDSn3J9NHHrENKfTrtTl4gUn9TjAmfjVJtwpg&amp;_nc_ohc=of3QAiZNzH8AX8Ah4uu&amp;_nc_ht=scontent.fcai2-1.fna&amp;oh=355eeefa57b95e99313aba3bce10439d&amp;oe=5EC5C381"/>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r="3159" b="15129"/>
          <a:stretch/>
        </p:blipFill>
        <p:spPr bwMode="auto">
          <a:xfrm>
            <a:off x="395289" y="1361827"/>
            <a:ext cx="8137152" cy="40113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296983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2800" dirty="0">
                <a:latin typeface="Times New Roman" panose="02020603050405020304" pitchFamily="18" charset="0"/>
                <a:cs typeface="Times New Roman" panose="02020603050405020304" pitchFamily="18" charset="0"/>
              </a:rPr>
              <a:t>Boundary Value Analysis</a:t>
            </a:r>
            <a:endParaRPr lang="ar-EG" dirty="0"/>
          </a:p>
        </p:txBody>
      </p:sp>
      <p:pic>
        <p:nvPicPr>
          <p:cNvPr id="6146" name="Picture 2" descr="https://scontent.fcai2-2.fna.fbcdn.net/v/t1.15752-9/94143829_238896793983031_8141999675172454400_n.png?_nc_cat=109&amp;_nc_sid=b96e70&amp;_nc_eui2=AeFnVyIRLBfCY9vA4mp95dFjeM91E_24d1N4z3UT_bh3U8hvYHkc3KBlWdt8AMMiZQc&amp;_nc_ohc=GiUvqQvcCQMAX8iBwKD&amp;_nc_ht=scontent.fcai2-2.fna&amp;oh=cb5dd127bbdcb917d4e5d578c4f9da55&amp;oe=5EC78391"/>
          <p:cNvPicPr>
            <a:picLocks noChangeAspect="1" noChangeArrowheads="1"/>
          </p:cNvPicPr>
          <p:nvPr/>
        </p:nvPicPr>
        <p:blipFill rotWithShape="1">
          <a:blip r:embed="rId3">
            <a:extLst>
              <a:ext uri="{28A0092B-C50C-407E-A947-70E740481C1C}">
                <a14:useLocalDpi xmlns:a14="http://schemas.microsoft.com/office/drawing/2010/main" val="0"/>
              </a:ext>
            </a:extLst>
          </a:blip>
          <a:srcRect r="5886" b="18774"/>
          <a:stretch/>
        </p:blipFill>
        <p:spPr bwMode="auto">
          <a:xfrm>
            <a:off x="395536" y="1855204"/>
            <a:ext cx="8064896" cy="391528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3419872" y="5085184"/>
            <a:ext cx="292068" cy="261610"/>
          </a:xfrm>
          <a:prstGeom prst="rect">
            <a:avLst/>
          </a:prstGeom>
          <a:noFill/>
        </p:spPr>
        <p:txBody>
          <a:bodyPr wrap="none" rtlCol="1">
            <a:spAutoFit/>
          </a:bodyPr>
          <a:lstStyle/>
          <a:p>
            <a:r>
              <a:rPr lang="en-US" sz="1100" dirty="0" smtClean="0">
                <a:solidFill>
                  <a:schemeClr val="bg1"/>
                </a:solidFill>
              </a:rPr>
              <a:t>2,</a:t>
            </a:r>
            <a:endParaRPr lang="ar-EG" sz="1100" dirty="0">
              <a:solidFill>
                <a:schemeClr val="bg1"/>
              </a:solidFill>
            </a:endParaRPr>
          </a:p>
        </p:txBody>
      </p:sp>
    </p:spTree>
    <p:extLst>
      <p:ext uri="{BB962C8B-B14F-4D97-AF65-F5344CB8AC3E}">
        <p14:creationId xmlns:p14="http://schemas.microsoft.com/office/powerpoint/2010/main" val="384417138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ltLang="en-US" sz="2800" dirty="0">
                <a:latin typeface="Times New Roman" panose="02020603050405020304" pitchFamily="18" charset="0"/>
                <a:cs typeface="Times New Roman" panose="02020603050405020304" pitchFamily="18" charset="0"/>
              </a:rPr>
              <a:t>Second B</a:t>
            </a:r>
            <a:r>
              <a:rPr lang="en-US" sz="2800" dirty="0">
                <a:latin typeface="Times New Roman" panose="02020603050405020304" pitchFamily="18" charset="0"/>
                <a:cs typeface="Times New Roman" panose="02020603050405020304" pitchFamily="18" charset="0"/>
              </a:rPr>
              <a:t>oundary Value </a:t>
            </a:r>
            <a:r>
              <a:rPr lang="en-US" sz="2800" dirty="0" smtClean="0">
                <a:latin typeface="Times New Roman" panose="02020603050405020304" pitchFamily="18" charset="0"/>
                <a:cs typeface="Times New Roman" panose="02020603050405020304" pitchFamily="18" charset="0"/>
              </a:rPr>
              <a:t>Analysis (2BVA) </a:t>
            </a:r>
            <a:endParaRPr lang="ar-EG" dirty="0"/>
          </a:p>
        </p:txBody>
      </p:sp>
      <p:pic>
        <p:nvPicPr>
          <p:cNvPr id="3074" name="Picture 2" descr="https://scontent.fcai2-1.fna.fbcdn.net/v/t1.15752-9/94138766_3003996149643843_1350658216911962112_n.png?_nc_cat=102&amp;_nc_sid=b96e70&amp;_nc_eui2=AeGMihN4IXZI_bGSXfCKtOvaxbTJGgpOcHDFtMkaCk5wcIkt8ruvfpiYFhJLf3Y8r88&amp;_nc_ohc=UKQ1cMYM5h4AX8tOeOW&amp;_nc_ht=scontent.fcai2-1.fna&amp;oh=bee27c2e4af06adc7b95345cb4be76a5&amp;oe=5EC7A27E"/>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r="8301" b="10559"/>
          <a:stretch/>
        </p:blipFill>
        <p:spPr bwMode="auto">
          <a:xfrm>
            <a:off x="395289" y="1361827"/>
            <a:ext cx="7705104" cy="42274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978851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ltLang="en-US" sz="2800" dirty="0">
                <a:latin typeface="Times New Roman" panose="02020603050405020304" pitchFamily="18" charset="0"/>
                <a:cs typeface="Times New Roman" panose="02020603050405020304" pitchFamily="18" charset="0"/>
              </a:rPr>
              <a:t>Third B</a:t>
            </a:r>
            <a:r>
              <a:rPr lang="en-US" sz="2800" dirty="0">
                <a:latin typeface="Times New Roman" panose="02020603050405020304" pitchFamily="18" charset="0"/>
                <a:cs typeface="Times New Roman" panose="02020603050405020304" pitchFamily="18" charset="0"/>
              </a:rPr>
              <a:t>oundary Value Analysis </a:t>
            </a:r>
            <a:r>
              <a:rPr lang="en-US" sz="2400" dirty="0" smtClean="0">
                <a:latin typeface="Times New Roman" panose="02020603050405020304" pitchFamily="18" charset="0"/>
                <a:cs typeface="Times New Roman" panose="02020603050405020304" pitchFamily="18" charset="0"/>
              </a:rPr>
              <a:t>(3BVA</a:t>
            </a:r>
            <a:r>
              <a:rPr lang="en-US" sz="2400" dirty="0">
                <a:latin typeface="Times New Roman" panose="02020603050405020304" pitchFamily="18" charset="0"/>
                <a:cs typeface="Times New Roman" panose="02020603050405020304" pitchFamily="18" charset="0"/>
              </a:rPr>
              <a:t>) </a:t>
            </a:r>
            <a:endParaRPr lang="ar-EG" dirty="0"/>
          </a:p>
        </p:txBody>
      </p:sp>
      <p:pic>
        <p:nvPicPr>
          <p:cNvPr id="4098" name="Picture 2" descr="https://scontent.fcai2-1.fna.fbcdn.net/v/t1.15752-9/94530141_915333272244994_261399852892553216_n.png?_nc_cat=108&amp;_nc_sid=b96e70&amp;_nc_eui2=AeHeaT1uwqZ0qdDkS2STRdy1Lcn-14V9cgAtyf7XhX1yAH-7qihOSk6IaUCGDUUAfJ8&amp;_nc_ohc=3BKKlipoNiQAX8d7mR0&amp;_nc_ht=scontent.fcai2-1.fna&amp;oh=d2cece2f262af2352811b914ad8899e0&amp;oe=5EC92BB2"/>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r="8301" b="4465"/>
          <a:stretch/>
        </p:blipFill>
        <p:spPr bwMode="auto">
          <a:xfrm>
            <a:off x="395289" y="1361827"/>
            <a:ext cx="7705104" cy="45154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28358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3154" name="Rectangle 2"/>
          <p:cNvSpPr>
            <a:spLocks noChangeArrowheads="1"/>
          </p:cNvSpPr>
          <p:nvPr/>
        </p:nvSpPr>
        <p:spPr bwMode="auto">
          <a:xfrm>
            <a:off x="1269206" y="2662820"/>
            <a:ext cx="136383" cy="278635"/>
          </a:xfrm>
          <a:prstGeom prst="rect">
            <a:avLst/>
          </a:prstGeom>
          <a:solidFill>
            <a:schemeClr val="accent3">
              <a:lumMod val="60000"/>
              <a:lumOff val="40000"/>
            </a:schemeClr>
          </a:solidFill>
          <a:ln>
            <a:headEnd/>
            <a:tailEnd/>
          </a:ln>
        </p:spPr>
        <p:style>
          <a:lnRef idx="0">
            <a:schemeClr val="accent5"/>
          </a:lnRef>
          <a:fillRef idx="3">
            <a:schemeClr val="accent5"/>
          </a:fillRef>
          <a:effectRef idx="3">
            <a:schemeClr val="accent5"/>
          </a:effectRef>
          <a:fontRef idx="minor">
            <a:schemeClr val="lt1"/>
          </a:fontRef>
        </p:style>
        <p:txBody>
          <a:bodyPr wrap="none" lIns="67500" tIns="35100" rIns="67500" bIns="35100" anchor="ctr">
            <a:spAutoFit/>
          </a:bodyPr>
          <a:lstStyle/>
          <a:p>
            <a:pPr algn="l"/>
            <a:endParaRPr lang="en-US" sz="1350" dirty="0">
              <a:cs typeface="Arial" pitchFamily="34" charset="0"/>
            </a:endParaRPr>
          </a:p>
        </p:txBody>
      </p:sp>
      <p:sp>
        <p:nvSpPr>
          <p:cNvPr id="433156" name="Rectangle 4"/>
          <p:cNvSpPr>
            <a:spLocks noGrp="1"/>
          </p:cNvSpPr>
          <p:nvPr>
            <p:ph idx="1"/>
          </p:nvPr>
        </p:nvSpPr>
        <p:spPr/>
        <p:txBody>
          <a:bodyPr/>
          <a:lstStyle/>
          <a:p>
            <a:pPr lvl="2"/>
            <a:r>
              <a:rPr lang="da-DK" sz="1350" dirty="0">
                <a:latin typeface="Times New Roman" panose="02020603050405020304" pitchFamily="18" charset="0"/>
                <a:cs typeface="Times New Roman" panose="02020603050405020304" pitchFamily="18" charset="0"/>
              </a:rPr>
              <a:t>e.g. testing legal inputs (time, in hours):</a:t>
            </a:r>
          </a:p>
          <a:p>
            <a:pPr lvl="2"/>
            <a:endParaRPr lang="da-DK" sz="1350" dirty="0">
              <a:latin typeface="Times New Roman" panose="02020603050405020304" pitchFamily="18" charset="0"/>
              <a:cs typeface="Times New Roman" panose="02020603050405020304" pitchFamily="18" charset="0"/>
            </a:endParaRPr>
          </a:p>
          <a:p>
            <a:pPr lvl="2"/>
            <a:endParaRPr lang="da-DK" sz="1350" dirty="0">
              <a:latin typeface="Times New Roman" panose="02020603050405020304" pitchFamily="18" charset="0"/>
              <a:cs typeface="Times New Roman" panose="02020603050405020304" pitchFamily="18" charset="0"/>
            </a:endParaRPr>
          </a:p>
          <a:p>
            <a:pPr lvl="2"/>
            <a:endParaRPr lang="da-DK" sz="1350" dirty="0">
              <a:latin typeface="Times New Roman" panose="02020603050405020304" pitchFamily="18" charset="0"/>
              <a:cs typeface="Times New Roman" panose="02020603050405020304" pitchFamily="18" charset="0"/>
            </a:endParaRPr>
          </a:p>
          <a:p>
            <a:pPr lvl="2"/>
            <a:endParaRPr lang="da-DK" sz="1350" dirty="0">
              <a:latin typeface="Times New Roman" panose="02020603050405020304" pitchFamily="18" charset="0"/>
              <a:cs typeface="Times New Roman" panose="02020603050405020304" pitchFamily="18" charset="0"/>
            </a:endParaRPr>
          </a:p>
          <a:p>
            <a:endParaRPr lang="da-DK" dirty="0">
              <a:latin typeface="Times New Roman" panose="02020603050405020304" pitchFamily="18" charset="0"/>
              <a:cs typeface="Times New Roman" panose="02020603050405020304" pitchFamily="18" charset="0"/>
            </a:endParaRPr>
          </a:p>
          <a:p>
            <a:endParaRPr lang="da-DK" dirty="0">
              <a:latin typeface="Times New Roman" panose="02020603050405020304" pitchFamily="18" charset="0"/>
              <a:cs typeface="Times New Roman" panose="02020603050405020304" pitchFamily="18" charset="0"/>
            </a:endParaRPr>
          </a:p>
          <a:p>
            <a:pPr lvl="2"/>
            <a:r>
              <a:rPr lang="da-DK" sz="1350" dirty="0">
                <a:latin typeface="Times New Roman" panose="02020603050405020304" pitchFamily="18" charset="0"/>
                <a:cs typeface="Times New Roman" panose="02020603050405020304" pitchFamily="18" charset="0"/>
              </a:rPr>
              <a:t>e.g. testing legal inputs (dates, in April):</a:t>
            </a:r>
          </a:p>
        </p:txBody>
      </p:sp>
      <p:sp>
        <p:nvSpPr>
          <p:cNvPr id="125955" name="Rectangle 3"/>
          <p:cNvSpPr>
            <a:spLocks noGrp="1"/>
          </p:cNvSpPr>
          <p:nvPr>
            <p:ph type="title"/>
          </p:nvPr>
        </p:nvSpPr>
        <p:spPr/>
        <p:txBody>
          <a:bodyPr/>
          <a:lstStyle/>
          <a:p>
            <a:r>
              <a:rPr lang="da-DK" dirty="0">
                <a:latin typeface="Times New Roman" panose="02020603050405020304" pitchFamily="18" charset="0"/>
                <a:cs typeface="Times New Roman" panose="02020603050405020304" pitchFamily="18" charset="0"/>
              </a:rPr>
              <a:t>Test </a:t>
            </a:r>
            <a:r>
              <a:rPr lang="da-DK" dirty="0" smtClean="0">
                <a:latin typeface="Times New Roman" panose="02020603050405020304" pitchFamily="18" charset="0"/>
                <a:cs typeface="Times New Roman" panose="02020603050405020304" pitchFamily="18" charset="0"/>
              </a:rPr>
              <a:t>”Boundaries</a:t>
            </a:r>
            <a:r>
              <a:rPr lang="da-DK" dirty="0">
                <a:latin typeface="Times New Roman" panose="02020603050405020304" pitchFamily="18" charset="0"/>
                <a:cs typeface="Times New Roman" panose="02020603050405020304" pitchFamily="18" charset="0"/>
              </a:rPr>
              <a:t>”</a:t>
            </a:r>
          </a:p>
        </p:txBody>
      </p:sp>
      <p:sp>
        <p:nvSpPr>
          <p:cNvPr id="433157" name="Line 5"/>
          <p:cNvSpPr>
            <a:spLocks noChangeShapeType="1"/>
          </p:cNvSpPr>
          <p:nvPr/>
        </p:nvSpPr>
        <p:spPr bwMode="auto">
          <a:xfrm>
            <a:off x="1275160" y="2408635"/>
            <a:ext cx="6642497" cy="0"/>
          </a:xfrm>
          <a:prstGeom prst="line">
            <a:avLst/>
          </a:prstGeom>
          <a:noFill/>
          <a:ln w="19050">
            <a:solidFill>
              <a:schemeClr val="tx1"/>
            </a:solidFill>
            <a:round/>
            <a:headEnd/>
            <a:tailEnd/>
          </a:ln>
        </p:spPr>
        <p:txBody>
          <a:bodyPr lIns="67500" tIns="35100" rIns="67500" bIns="35100">
            <a:spAutoFit/>
          </a:bodyPr>
          <a:lstStyle/>
          <a:p>
            <a:endParaRPr lang="en-US" sz="1350" dirty="0"/>
          </a:p>
        </p:txBody>
      </p:sp>
      <p:sp>
        <p:nvSpPr>
          <p:cNvPr id="433158" name="Line 6"/>
          <p:cNvSpPr>
            <a:spLocks noChangeShapeType="1"/>
          </p:cNvSpPr>
          <p:nvPr/>
        </p:nvSpPr>
        <p:spPr bwMode="auto">
          <a:xfrm>
            <a:off x="1275160" y="2182416"/>
            <a:ext cx="6642497" cy="0"/>
          </a:xfrm>
          <a:prstGeom prst="line">
            <a:avLst/>
          </a:prstGeom>
          <a:noFill/>
          <a:ln w="38100" cmpd="dbl">
            <a:solidFill>
              <a:schemeClr val="tx1"/>
            </a:solidFill>
            <a:round/>
            <a:headEnd/>
            <a:tailEnd/>
          </a:ln>
        </p:spPr>
        <p:txBody>
          <a:bodyPr lIns="67500" tIns="35100" rIns="67500" bIns="35100">
            <a:spAutoFit/>
          </a:bodyPr>
          <a:lstStyle/>
          <a:p>
            <a:endParaRPr lang="en-US" sz="1350" dirty="0"/>
          </a:p>
        </p:txBody>
      </p:sp>
      <p:sp>
        <p:nvSpPr>
          <p:cNvPr id="433159" name="Line 7"/>
          <p:cNvSpPr>
            <a:spLocks noChangeShapeType="1"/>
          </p:cNvSpPr>
          <p:nvPr/>
        </p:nvSpPr>
        <p:spPr bwMode="auto">
          <a:xfrm>
            <a:off x="1275160" y="3430191"/>
            <a:ext cx="6642497" cy="0"/>
          </a:xfrm>
          <a:prstGeom prst="line">
            <a:avLst/>
          </a:prstGeom>
          <a:noFill/>
          <a:ln w="38100" cmpd="dbl">
            <a:solidFill>
              <a:schemeClr val="tx1"/>
            </a:solidFill>
            <a:round/>
            <a:headEnd/>
            <a:tailEnd/>
          </a:ln>
        </p:spPr>
        <p:txBody>
          <a:bodyPr lIns="67500" tIns="35100" rIns="67500" bIns="35100">
            <a:spAutoFit/>
          </a:bodyPr>
          <a:lstStyle/>
          <a:p>
            <a:endParaRPr lang="en-US" sz="1350" dirty="0"/>
          </a:p>
        </p:txBody>
      </p:sp>
      <p:sp>
        <p:nvSpPr>
          <p:cNvPr id="433160" name="Text Box 8"/>
          <p:cNvSpPr txBox="1">
            <a:spLocks noChangeArrowheads="1"/>
          </p:cNvSpPr>
          <p:nvPr/>
        </p:nvSpPr>
        <p:spPr bwMode="auto">
          <a:xfrm>
            <a:off x="1386289" y="2158604"/>
            <a:ext cx="1193417" cy="1109631"/>
          </a:xfrm>
          <a:prstGeom prst="rect">
            <a:avLst/>
          </a:prstGeom>
          <a:noFill/>
          <a:ln w="19050">
            <a:noFill/>
            <a:miter lim="800000"/>
            <a:headEnd/>
            <a:tailEnd/>
          </a:ln>
        </p:spPr>
        <p:txBody>
          <a:bodyPr wrap="square" lIns="67500" tIns="35100" rIns="67500" bIns="35100">
            <a:spAutoFit/>
          </a:bodyPr>
          <a:lstStyle/>
          <a:p>
            <a:pPr algn="l">
              <a:lnSpc>
                <a:spcPct val="90000"/>
              </a:lnSpc>
            </a:pPr>
            <a:r>
              <a:rPr lang="da-DK" sz="1500" dirty="0">
                <a:latin typeface="Courier New" pitchFamily="49" charset="0"/>
                <a:cs typeface="Arial" pitchFamily="34" charset="0"/>
              </a:rPr>
              <a:t>Property</a:t>
            </a:r>
          </a:p>
          <a:p>
            <a:pPr algn="l">
              <a:lnSpc>
                <a:spcPct val="90000"/>
              </a:lnSpc>
            </a:pPr>
            <a:r>
              <a:rPr lang="da-DK" sz="1500" dirty="0">
                <a:solidFill>
                  <a:schemeClr val="accent2"/>
                </a:solidFill>
                <a:latin typeface="Courier New" pitchFamily="49" charset="0"/>
                <a:cs typeface="Arial" pitchFamily="34" charset="0"/>
              </a:rPr>
              <a:t>Minimum-1</a:t>
            </a:r>
          </a:p>
          <a:p>
            <a:pPr algn="l">
              <a:lnSpc>
                <a:spcPct val="90000"/>
              </a:lnSpc>
            </a:pPr>
            <a:r>
              <a:rPr lang="da-DK" sz="1500" dirty="0">
                <a:solidFill>
                  <a:schemeClr val="accent2"/>
                </a:solidFill>
                <a:latin typeface="Courier New" pitchFamily="49" charset="0"/>
                <a:cs typeface="Arial" pitchFamily="34" charset="0"/>
              </a:rPr>
              <a:t>Minimum</a:t>
            </a:r>
          </a:p>
          <a:p>
            <a:pPr algn="l">
              <a:lnSpc>
                <a:spcPct val="90000"/>
              </a:lnSpc>
            </a:pPr>
            <a:r>
              <a:rPr lang="da-DK" sz="1500" dirty="0">
                <a:solidFill>
                  <a:schemeClr val="accent2"/>
                </a:solidFill>
                <a:latin typeface="Courier New" pitchFamily="49" charset="0"/>
                <a:cs typeface="Arial" pitchFamily="34" charset="0"/>
              </a:rPr>
              <a:t>Maximum</a:t>
            </a:r>
          </a:p>
          <a:p>
            <a:pPr algn="l">
              <a:lnSpc>
                <a:spcPct val="90000"/>
              </a:lnSpc>
            </a:pPr>
            <a:r>
              <a:rPr lang="da-DK" sz="1500" dirty="0">
                <a:solidFill>
                  <a:schemeClr val="accent2"/>
                </a:solidFill>
                <a:latin typeface="Courier New" pitchFamily="49" charset="0"/>
                <a:cs typeface="Arial" pitchFamily="34" charset="0"/>
              </a:rPr>
              <a:t>Maximum+1</a:t>
            </a:r>
          </a:p>
        </p:txBody>
      </p:sp>
      <p:sp>
        <p:nvSpPr>
          <p:cNvPr id="433161" name="Text Box 9"/>
          <p:cNvSpPr txBox="1">
            <a:spLocks noChangeArrowheads="1"/>
          </p:cNvSpPr>
          <p:nvPr/>
        </p:nvSpPr>
        <p:spPr bwMode="auto">
          <a:xfrm>
            <a:off x="3006330" y="2162176"/>
            <a:ext cx="713399" cy="1109631"/>
          </a:xfrm>
          <a:prstGeom prst="rect">
            <a:avLst/>
          </a:prstGeom>
          <a:noFill/>
          <a:ln w="19050">
            <a:noFill/>
            <a:miter lim="800000"/>
            <a:headEnd/>
            <a:tailEnd/>
          </a:ln>
        </p:spPr>
        <p:txBody>
          <a:bodyPr wrap="none" lIns="67500" tIns="35100" rIns="67500" bIns="35100">
            <a:spAutoFit/>
          </a:bodyPr>
          <a:lstStyle/>
          <a:p>
            <a:pPr algn="l">
              <a:lnSpc>
                <a:spcPct val="90000"/>
              </a:lnSpc>
            </a:pPr>
            <a:r>
              <a:rPr lang="da-DK" sz="1500" dirty="0">
                <a:solidFill>
                  <a:srgbClr val="0070C0"/>
                </a:solidFill>
                <a:latin typeface="Courier New" pitchFamily="49" charset="0"/>
                <a:cs typeface="Arial" pitchFamily="34" charset="0"/>
              </a:rPr>
              <a:t>Input</a:t>
            </a:r>
          </a:p>
          <a:p>
            <a:pPr algn="l">
              <a:lnSpc>
                <a:spcPct val="90000"/>
              </a:lnSpc>
            </a:pPr>
            <a:r>
              <a:rPr lang="da-DK" sz="1500" dirty="0">
                <a:solidFill>
                  <a:srgbClr val="0070C0"/>
                </a:solidFill>
                <a:latin typeface="Courier New" pitchFamily="49" charset="0"/>
                <a:cs typeface="Arial" pitchFamily="34" charset="0"/>
              </a:rPr>
              <a:t>-1</a:t>
            </a:r>
          </a:p>
          <a:p>
            <a:pPr algn="l">
              <a:lnSpc>
                <a:spcPct val="90000"/>
              </a:lnSpc>
            </a:pPr>
            <a:r>
              <a:rPr lang="da-DK" sz="1500" dirty="0">
                <a:solidFill>
                  <a:srgbClr val="0070C0"/>
                </a:solidFill>
                <a:latin typeface="Courier New" pitchFamily="49" charset="0"/>
                <a:cs typeface="Arial" pitchFamily="34" charset="0"/>
              </a:rPr>
              <a:t> 0</a:t>
            </a:r>
            <a:endParaRPr lang="da-DK" sz="1500" dirty="0">
              <a:solidFill>
                <a:srgbClr val="0070C0"/>
              </a:solidFill>
              <a:cs typeface="Arial" pitchFamily="34" charset="0"/>
            </a:endParaRPr>
          </a:p>
          <a:p>
            <a:pPr algn="l">
              <a:lnSpc>
                <a:spcPct val="90000"/>
              </a:lnSpc>
            </a:pPr>
            <a:r>
              <a:rPr lang="da-DK" sz="1500" dirty="0">
                <a:solidFill>
                  <a:srgbClr val="0070C0"/>
                </a:solidFill>
                <a:latin typeface="Courier New" pitchFamily="49" charset="0"/>
                <a:cs typeface="Arial" pitchFamily="34" charset="0"/>
              </a:rPr>
              <a:t>23</a:t>
            </a:r>
          </a:p>
          <a:p>
            <a:pPr algn="l">
              <a:lnSpc>
                <a:spcPct val="90000"/>
              </a:lnSpc>
            </a:pPr>
            <a:r>
              <a:rPr lang="da-DK" sz="1500" dirty="0">
                <a:solidFill>
                  <a:srgbClr val="0070C0"/>
                </a:solidFill>
                <a:latin typeface="Courier New" pitchFamily="49" charset="0"/>
                <a:cs typeface="Arial" pitchFamily="34" charset="0"/>
              </a:rPr>
              <a:t>24</a:t>
            </a:r>
          </a:p>
        </p:txBody>
      </p:sp>
      <p:sp>
        <p:nvSpPr>
          <p:cNvPr id="433162" name="Text Box 10"/>
          <p:cNvSpPr txBox="1">
            <a:spLocks noChangeArrowheads="1"/>
          </p:cNvSpPr>
          <p:nvPr/>
        </p:nvSpPr>
        <p:spPr bwMode="auto">
          <a:xfrm>
            <a:off x="4123135" y="2158604"/>
            <a:ext cx="1867562" cy="1109631"/>
          </a:xfrm>
          <a:prstGeom prst="rect">
            <a:avLst/>
          </a:prstGeom>
          <a:noFill/>
          <a:ln w="19050">
            <a:noFill/>
            <a:miter lim="800000"/>
            <a:headEnd/>
            <a:tailEnd/>
          </a:ln>
        </p:spPr>
        <p:txBody>
          <a:bodyPr wrap="none" lIns="67500" tIns="35100" rIns="67500" bIns="35100">
            <a:spAutoFit/>
          </a:bodyPr>
          <a:lstStyle/>
          <a:p>
            <a:pPr algn="l">
              <a:lnSpc>
                <a:spcPct val="90000"/>
              </a:lnSpc>
            </a:pPr>
            <a:r>
              <a:rPr lang="da-DK" sz="1500" dirty="0">
                <a:latin typeface="Courier New" pitchFamily="49" charset="0"/>
                <a:cs typeface="Arial" pitchFamily="34" charset="0"/>
              </a:rPr>
              <a:t>Expected output</a:t>
            </a:r>
          </a:p>
          <a:p>
            <a:pPr algn="l">
              <a:lnSpc>
                <a:spcPct val="90000"/>
              </a:lnSpc>
            </a:pPr>
            <a:r>
              <a:rPr lang="da-DK" sz="1500" dirty="0">
                <a:latin typeface="Courier New" pitchFamily="49" charset="0"/>
                <a:cs typeface="Arial" pitchFamily="34" charset="0"/>
              </a:rPr>
              <a:t>invalid</a:t>
            </a:r>
          </a:p>
          <a:p>
            <a:pPr algn="l">
              <a:lnSpc>
                <a:spcPct val="90000"/>
              </a:lnSpc>
            </a:pPr>
            <a:r>
              <a:rPr lang="da-DK" sz="1500" dirty="0">
                <a:latin typeface="Courier New" pitchFamily="49" charset="0"/>
                <a:cs typeface="Arial" pitchFamily="34" charset="0"/>
              </a:rPr>
              <a:t>Valid</a:t>
            </a:r>
          </a:p>
          <a:p>
            <a:pPr algn="l">
              <a:lnSpc>
                <a:spcPct val="90000"/>
              </a:lnSpc>
            </a:pPr>
            <a:r>
              <a:rPr lang="da-DK" sz="1500" dirty="0">
                <a:latin typeface="Courier New" pitchFamily="49" charset="0"/>
                <a:cs typeface="Arial" pitchFamily="34" charset="0"/>
              </a:rPr>
              <a:t>valid</a:t>
            </a:r>
          </a:p>
          <a:p>
            <a:pPr algn="l">
              <a:lnSpc>
                <a:spcPct val="90000"/>
              </a:lnSpc>
            </a:pPr>
            <a:r>
              <a:rPr lang="da-DK" sz="1500" dirty="0">
                <a:latin typeface="Courier New" pitchFamily="49" charset="0"/>
                <a:cs typeface="Arial" pitchFamily="34" charset="0"/>
              </a:rPr>
              <a:t>invalid</a:t>
            </a:r>
          </a:p>
        </p:txBody>
      </p:sp>
      <p:sp>
        <p:nvSpPr>
          <p:cNvPr id="433163" name="Text Box 11"/>
          <p:cNvSpPr txBox="1">
            <a:spLocks noChangeArrowheads="1"/>
          </p:cNvSpPr>
          <p:nvPr/>
        </p:nvSpPr>
        <p:spPr bwMode="auto">
          <a:xfrm>
            <a:off x="6121005" y="2158605"/>
            <a:ext cx="1636729" cy="278635"/>
          </a:xfrm>
          <a:prstGeom prst="rect">
            <a:avLst/>
          </a:prstGeom>
          <a:noFill/>
          <a:ln w="19050">
            <a:noFill/>
            <a:miter lim="800000"/>
            <a:headEnd/>
            <a:tailEnd/>
          </a:ln>
        </p:spPr>
        <p:txBody>
          <a:bodyPr wrap="none" lIns="67500" tIns="35100" rIns="67500" bIns="35100">
            <a:spAutoFit/>
          </a:bodyPr>
          <a:lstStyle/>
          <a:p>
            <a:pPr algn="l">
              <a:lnSpc>
                <a:spcPct val="90000"/>
              </a:lnSpc>
            </a:pPr>
            <a:r>
              <a:rPr lang="da-DK" sz="1500">
                <a:latin typeface="Courier New" pitchFamily="49" charset="0"/>
                <a:cs typeface="Arial" pitchFamily="34" charset="0"/>
              </a:rPr>
              <a:t>Actual output</a:t>
            </a:r>
          </a:p>
        </p:txBody>
      </p:sp>
      <p:sp>
        <p:nvSpPr>
          <p:cNvPr id="433164" name="Rectangle 12"/>
          <p:cNvSpPr>
            <a:spLocks noChangeArrowheads="1"/>
          </p:cNvSpPr>
          <p:nvPr/>
        </p:nvSpPr>
        <p:spPr bwMode="auto">
          <a:xfrm>
            <a:off x="1285875" y="4606743"/>
            <a:ext cx="136383" cy="278635"/>
          </a:xfrm>
          <a:prstGeom prst="rect">
            <a:avLst/>
          </a:prstGeom>
          <a:solidFill>
            <a:schemeClr val="accent3">
              <a:lumMod val="60000"/>
              <a:lumOff val="40000"/>
            </a:schemeClr>
          </a:solidFill>
          <a:ln>
            <a:headEnd/>
            <a:tailEnd/>
          </a:ln>
        </p:spPr>
        <p:style>
          <a:lnRef idx="0">
            <a:schemeClr val="accent5"/>
          </a:lnRef>
          <a:fillRef idx="3">
            <a:schemeClr val="accent5"/>
          </a:fillRef>
          <a:effectRef idx="3">
            <a:schemeClr val="accent5"/>
          </a:effectRef>
          <a:fontRef idx="minor">
            <a:schemeClr val="lt1"/>
          </a:fontRef>
        </p:style>
        <p:txBody>
          <a:bodyPr wrap="none" lIns="67500" tIns="35100" rIns="67500" bIns="35100" anchor="ctr">
            <a:spAutoFit/>
          </a:bodyPr>
          <a:lstStyle/>
          <a:p>
            <a:pPr algn="l"/>
            <a:endParaRPr lang="en-US" sz="1350" dirty="0">
              <a:cs typeface="Arial" pitchFamily="34" charset="0"/>
            </a:endParaRPr>
          </a:p>
        </p:txBody>
      </p:sp>
      <p:sp>
        <p:nvSpPr>
          <p:cNvPr id="433165" name="Line 13"/>
          <p:cNvSpPr>
            <a:spLocks noChangeShapeType="1"/>
          </p:cNvSpPr>
          <p:nvPr/>
        </p:nvSpPr>
        <p:spPr bwMode="auto">
          <a:xfrm>
            <a:off x="1291828" y="4352558"/>
            <a:ext cx="6642497" cy="0"/>
          </a:xfrm>
          <a:prstGeom prst="line">
            <a:avLst/>
          </a:prstGeom>
          <a:noFill/>
          <a:ln w="19050">
            <a:solidFill>
              <a:schemeClr val="tx1"/>
            </a:solidFill>
            <a:round/>
            <a:headEnd/>
            <a:tailEnd/>
          </a:ln>
        </p:spPr>
        <p:txBody>
          <a:bodyPr lIns="67500" tIns="35100" rIns="67500" bIns="35100">
            <a:spAutoFit/>
          </a:bodyPr>
          <a:lstStyle/>
          <a:p>
            <a:endParaRPr lang="en-US" sz="1350" dirty="0"/>
          </a:p>
        </p:txBody>
      </p:sp>
      <p:sp>
        <p:nvSpPr>
          <p:cNvPr id="433166" name="Line 14"/>
          <p:cNvSpPr>
            <a:spLocks noChangeShapeType="1"/>
          </p:cNvSpPr>
          <p:nvPr/>
        </p:nvSpPr>
        <p:spPr bwMode="auto">
          <a:xfrm>
            <a:off x="1291828" y="4126339"/>
            <a:ext cx="6642497" cy="0"/>
          </a:xfrm>
          <a:prstGeom prst="line">
            <a:avLst/>
          </a:prstGeom>
          <a:noFill/>
          <a:ln w="38100" cmpd="dbl">
            <a:solidFill>
              <a:schemeClr val="tx1"/>
            </a:solidFill>
            <a:round/>
            <a:headEnd/>
            <a:tailEnd/>
          </a:ln>
        </p:spPr>
        <p:txBody>
          <a:bodyPr lIns="67500" tIns="35100" rIns="67500" bIns="35100">
            <a:spAutoFit/>
          </a:bodyPr>
          <a:lstStyle/>
          <a:p>
            <a:endParaRPr lang="en-US" sz="1350" dirty="0"/>
          </a:p>
        </p:txBody>
      </p:sp>
      <p:sp>
        <p:nvSpPr>
          <p:cNvPr id="433167" name="Line 15"/>
          <p:cNvSpPr>
            <a:spLocks noChangeShapeType="1"/>
          </p:cNvSpPr>
          <p:nvPr/>
        </p:nvSpPr>
        <p:spPr bwMode="auto">
          <a:xfrm>
            <a:off x="1291828" y="5374114"/>
            <a:ext cx="6642497" cy="0"/>
          </a:xfrm>
          <a:prstGeom prst="line">
            <a:avLst/>
          </a:prstGeom>
          <a:noFill/>
          <a:ln w="38100" cmpd="dbl">
            <a:solidFill>
              <a:schemeClr val="tx1"/>
            </a:solidFill>
            <a:round/>
            <a:headEnd/>
            <a:tailEnd/>
          </a:ln>
        </p:spPr>
        <p:txBody>
          <a:bodyPr lIns="67500" tIns="35100" rIns="67500" bIns="35100">
            <a:spAutoFit/>
          </a:bodyPr>
          <a:lstStyle/>
          <a:p>
            <a:endParaRPr lang="en-US" sz="1350" dirty="0"/>
          </a:p>
        </p:txBody>
      </p:sp>
      <p:sp>
        <p:nvSpPr>
          <p:cNvPr id="433168" name="Text Box 16"/>
          <p:cNvSpPr txBox="1">
            <a:spLocks noChangeArrowheads="1"/>
          </p:cNvSpPr>
          <p:nvPr/>
        </p:nvSpPr>
        <p:spPr bwMode="auto">
          <a:xfrm>
            <a:off x="1386289" y="4183505"/>
            <a:ext cx="1175064" cy="1109631"/>
          </a:xfrm>
          <a:prstGeom prst="rect">
            <a:avLst/>
          </a:prstGeom>
          <a:noFill/>
          <a:ln w="19050">
            <a:noFill/>
            <a:miter lim="800000"/>
            <a:headEnd/>
            <a:tailEnd/>
          </a:ln>
        </p:spPr>
        <p:txBody>
          <a:bodyPr wrap="none" lIns="67500" tIns="35100" rIns="67500" bIns="35100">
            <a:spAutoFit/>
          </a:bodyPr>
          <a:lstStyle/>
          <a:p>
            <a:pPr algn="l">
              <a:lnSpc>
                <a:spcPct val="90000"/>
              </a:lnSpc>
            </a:pPr>
            <a:r>
              <a:rPr lang="da-DK" sz="1500" dirty="0">
                <a:latin typeface="Courier New" pitchFamily="49" charset="0"/>
                <a:cs typeface="Arial" pitchFamily="34" charset="0"/>
              </a:rPr>
              <a:t>Property</a:t>
            </a:r>
          </a:p>
          <a:p>
            <a:pPr algn="l">
              <a:lnSpc>
                <a:spcPct val="90000"/>
              </a:lnSpc>
            </a:pPr>
            <a:r>
              <a:rPr lang="da-DK" sz="1500" dirty="0">
                <a:solidFill>
                  <a:schemeClr val="accent2"/>
                </a:solidFill>
                <a:latin typeface="Courier New" pitchFamily="49" charset="0"/>
                <a:cs typeface="Arial" pitchFamily="34" charset="0"/>
              </a:rPr>
              <a:t>Minimum-1</a:t>
            </a:r>
          </a:p>
          <a:p>
            <a:pPr algn="l">
              <a:lnSpc>
                <a:spcPct val="90000"/>
              </a:lnSpc>
            </a:pPr>
            <a:r>
              <a:rPr lang="da-DK" sz="1500" dirty="0">
                <a:solidFill>
                  <a:schemeClr val="accent2"/>
                </a:solidFill>
                <a:latin typeface="Courier New" pitchFamily="49" charset="0"/>
                <a:cs typeface="Arial" pitchFamily="34" charset="0"/>
              </a:rPr>
              <a:t>Minimum</a:t>
            </a:r>
          </a:p>
          <a:p>
            <a:pPr algn="l">
              <a:lnSpc>
                <a:spcPct val="90000"/>
              </a:lnSpc>
            </a:pPr>
            <a:r>
              <a:rPr lang="da-DK" sz="1500" dirty="0">
                <a:solidFill>
                  <a:schemeClr val="accent2"/>
                </a:solidFill>
                <a:latin typeface="Courier New" pitchFamily="49" charset="0"/>
                <a:cs typeface="Arial" pitchFamily="34" charset="0"/>
              </a:rPr>
              <a:t>Maximum</a:t>
            </a:r>
          </a:p>
          <a:p>
            <a:pPr algn="l">
              <a:lnSpc>
                <a:spcPct val="90000"/>
              </a:lnSpc>
            </a:pPr>
            <a:r>
              <a:rPr lang="da-DK" sz="1500" dirty="0">
                <a:solidFill>
                  <a:schemeClr val="accent2"/>
                </a:solidFill>
                <a:latin typeface="Courier New" pitchFamily="49" charset="0"/>
                <a:cs typeface="Arial" pitchFamily="34" charset="0"/>
              </a:rPr>
              <a:t>Maximum+1</a:t>
            </a:r>
          </a:p>
        </p:txBody>
      </p:sp>
      <p:sp>
        <p:nvSpPr>
          <p:cNvPr id="433169" name="Text Box 17"/>
          <p:cNvSpPr txBox="1">
            <a:spLocks noChangeArrowheads="1"/>
          </p:cNvSpPr>
          <p:nvPr/>
        </p:nvSpPr>
        <p:spPr bwMode="auto">
          <a:xfrm>
            <a:off x="3006330" y="4106099"/>
            <a:ext cx="713399" cy="1109631"/>
          </a:xfrm>
          <a:prstGeom prst="rect">
            <a:avLst/>
          </a:prstGeom>
          <a:noFill/>
          <a:ln w="19050">
            <a:noFill/>
            <a:miter lim="800000"/>
            <a:headEnd/>
            <a:tailEnd/>
          </a:ln>
        </p:spPr>
        <p:txBody>
          <a:bodyPr wrap="none" lIns="67500" tIns="35100" rIns="67500" bIns="35100">
            <a:spAutoFit/>
          </a:bodyPr>
          <a:lstStyle/>
          <a:p>
            <a:pPr algn="l">
              <a:lnSpc>
                <a:spcPct val="90000"/>
              </a:lnSpc>
            </a:pPr>
            <a:r>
              <a:rPr lang="da-DK" sz="1500" dirty="0">
                <a:solidFill>
                  <a:srgbClr val="0070C0"/>
                </a:solidFill>
                <a:latin typeface="Courier New" pitchFamily="49" charset="0"/>
                <a:cs typeface="Arial" pitchFamily="34" charset="0"/>
              </a:rPr>
              <a:t>Input</a:t>
            </a:r>
          </a:p>
          <a:p>
            <a:pPr algn="l">
              <a:lnSpc>
                <a:spcPct val="90000"/>
              </a:lnSpc>
            </a:pPr>
            <a:r>
              <a:rPr lang="da-DK" sz="1500" dirty="0">
                <a:solidFill>
                  <a:srgbClr val="0070C0"/>
                </a:solidFill>
                <a:latin typeface="Courier New" pitchFamily="49" charset="0"/>
                <a:cs typeface="Arial" pitchFamily="34" charset="0"/>
              </a:rPr>
              <a:t>00/4</a:t>
            </a:r>
          </a:p>
          <a:p>
            <a:pPr algn="l">
              <a:lnSpc>
                <a:spcPct val="90000"/>
              </a:lnSpc>
            </a:pPr>
            <a:r>
              <a:rPr lang="da-DK" sz="1500" dirty="0">
                <a:solidFill>
                  <a:srgbClr val="0070C0"/>
                </a:solidFill>
                <a:latin typeface="Courier New" pitchFamily="49" charset="0"/>
                <a:cs typeface="Arial" pitchFamily="34" charset="0"/>
              </a:rPr>
              <a:t>01/4</a:t>
            </a:r>
          </a:p>
          <a:p>
            <a:pPr algn="l">
              <a:lnSpc>
                <a:spcPct val="90000"/>
              </a:lnSpc>
            </a:pPr>
            <a:r>
              <a:rPr lang="da-DK" sz="1500" dirty="0">
                <a:solidFill>
                  <a:srgbClr val="0070C0"/>
                </a:solidFill>
                <a:latin typeface="Courier New" pitchFamily="49" charset="0"/>
                <a:cs typeface="Arial" pitchFamily="34" charset="0"/>
              </a:rPr>
              <a:t>30/4</a:t>
            </a:r>
          </a:p>
          <a:p>
            <a:pPr algn="l">
              <a:lnSpc>
                <a:spcPct val="90000"/>
              </a:lnSpc>
            </a:pPr>
            <a:r>
              <a:rPr lang="da-DK" sz="1500" dirty="0">
                <a:solidFill>
                  <a:srgbClr val="0070C0"/>
                </a:solidFill>
                <a:latin typeface="Courier New" pitchFamily="49" charset="0"/>
                <a:cs typeface="Arial" pitchFamily="34" charset="0"/>
              </a:rPr>
              <a:t>31/4</a:t>
            </a:r>
          </a:p>
        </p:txBody>
      </p:sp>
      <p:sp>
        <p:nvSpPr>
          <p:cNvPr id="433170" name="Text Box 18"/>
          <p:cNvSpPr txBox="1">
            <a:spLocks noChangeArrowheads="1"/>
          </p:cNvSpPr>
          <p:nvPr/>
        </p:nvSpPr>
        <p:spPr bwMode="auto">
          <a:xfrm>
            <a:off x="4139804" y="4102527"/>
            <a:ext cx="1867562" cy="1109631"/>
          </a:xfrm>
          <a:prstGeom prst="rect">
            <a:avLst/>
          </a:prstGeom>
          <a:noFill/>
          <a:ln w="19050">
            <a:noFill/>
            <a:miter lim="800000"/>
            <a:headEnd/>
            <a:tailEnd/>
          </a:ln>
        </p:spPr>
        <p:txBody>
          <a:bodyPr wrap="none" lIns="67500" tIns="35100" rIns="67500" bIns="35100">
            <a:spAutoFit/>
          </a:bodyPr>
          <a:lstStyle/>
          <a:p>
            <a:pPr algn="l">
              <a:lnSpc>
                <a:spcPct val="90000"/>
              </a:lnSpc>
            </a:pPr>
            <a:r>
              <a:rPr lang="da-DK" sz="1500" dirty="0">
                <a:latin typeface="Courier New" pitchFamily="49" charset="0"/>
                <a:cs typeface="Arial" pitchFamily="34" charset="0"/>
              </a:rPr>
              <a:t>Expected output</a:t>
            </a:r>
          </a:p>
          <a:p>
            <a:pPr algn="l">
              <a:lnSpc>
                <a:spcPct val="90000"/>
              </a:lnSpc>
            </a:pPr>
            <a:r>
              <a:rPr lang="da-DK" sz="1500" dirty="0">
                <a:latin typeface="Courier New" pitchFamily="49" charset="0"/>
                <a:cs typeface="Arial" pitchFamily="34" charset="0"/>
              </a:rPr>
              <a:t>invalid</a:t>
            </a:r>
          </a:p>
          <a:p>
            <a:pPr algn="l">
              <a:lnSpc>
                <a:spcPct val="90000"/>
              </a:lnSpc>
            </a:pPr>
            <a:r>
              <a:rPr lang="da-DK" sz="1500" dirty="0">
                <a:latin typeface="Courier New" pitchFamily="49" charset="0"/>
                <a:cs typeface="Arial" pitchFamily="34" charset="0"/>
              </a:rPr>
              <a:t>Valid</a:t>
            </a:r>
          </a:p>
          <a:p>
            <a:pPr algn="l">
              <a:lnSpc>
                <a:spcPct val="90000"/>
              </a:lnSpc>
            </a:pPr>
            <a:r>
              <a:rPr lang="da-DK" sz="1500" dirty="0">
                <a:latin typeface="Courier New" pitchFamily="49" charset="0"/>
                <a:cs typeface="Arial" pitchFamily="34" charset="0"/>
              </a:rPr>
              <a:t>valid</a:t>
            </a:r>
          </a:p>
          <a:p>
            <a:pPr algn="l">
              <a:lnSpc>
                <a:spcPct val="90000"/>
              </a:lnSpc>
            </a:pPr>
            <a:r>
              <a:rPr lang="da-DK" sz="1500" dirty="0">
                <a:latin typeface="Courier New" pitchFamily="49" charset="0"/>
                <a:cs typeface="Arial" pitchFamily="34" charset="0"/>
              </a:rPr>
              <a:t>invalid</a:t>
            </a:r>
          </a:p>
        </p:txBody>
      </p:sp>
      <p:sp>
        <p:nvSpPr>
          <p:cNvPr id="433171" name="Text Box 19"/>
          <p:cNvSpPr txBox="1">
            <a:spLocks noChangeArrowheads="1"/>
          </p:cNvSpPr>
          <p:nvPr/>
        </p:nvSpPr>
        <p:spPr bwMode="auto">
          <a:xfrm>
            <a:off x="6137673" y="4102528"/>
            <a:ext cx="1636729" cy="278635"/>
          </a:xfrm>
          <a:prstGeom prst="rect">
            <a:avLst/>
          </a:prstGeom>
          <a:noFill/>
          <a:ln w="19050">
            <a:noFill/>
            <a:miter lim="800000"/>
            <a:headEnd/>
            <a:tailEnd/>
          </a:ln>
        </p:spPr>
        <p:txBody>
          <a:bodyPr wrap="none" lIns="67500" tIns="35100" rIns="67500" bIns="35100">
            <a:spAutoFit/>
          </a:bodyPr>
          <a:lstStyle/>
          <a:p>
            <a:pPr algn="l">
              <a:lnSpc>
                <a:spcPct val="90000"/>
              </a:lnSpc>
            </a:pPr>
            <a:r>
              <a:rPr lang="da-DK" sz="1500" dirty="0">
                <a:latin typeface="Courier New" pitchFamily="49" charset="0"/>
                <a:cs typeface="Arial" pitchFamily="34" charset="0"/>
              </a:rPr>
              <a:t>Actual output</a:t>
            </a:r>
          </a:p>
        </p:txBody>
      </p:sp>
      <p:sp>
        <p:nvSpPr>
          <p:cNvPr id="433172" name="Freeform 20"/>
          <p:cNvSpPr>
            <a:spLocks/>
          </p:cNvSpPr>
          <p:nvPr/>
        </p:nvSpPr>
        <p:spPr bwMode="auto">
          <a:xfrm>
            <a:off x="2739628" y="2176464"/>
            <a:ext cx="233363" cy="278635"/>
          </a:xfrm>
          <a:custGeom>
            <a:avLst/>
            <a:gdLst>
              <a:gd name="T0" fmla="*/ 2147483647 w 196"/>
              <a:gd name="T1" fmla="*/ 0 h 2903"/>
              <a:gd name="T2" fmla="*/ 0 w 196"/>
              <a:gd name="T3" fmla="*/ 2147483647 h 2903"/>
              <a:gd name="T4" fmla="*/ 2147483647 w 196"/>
              <a:gd name="T5" fmla="*/ 2147483647 h 2903"/>
              <a:gd name="T6" fmla="*/ 2147483647 w 196"/>
              <a:gd name="T7" fmla="*/ 2147483647 h 2903"/>
              <a:gd name="T8" fmla="*/ 2147483647 w 196"/>
              <a:gd name="T9" fmla="*/ 2147483647 h 2903"/>
              <a:gd name="T10" fmla="*/ 2147483647 w 196"/>
              <a:gd name="T11" fmla="*/ 2147483647 h 2903"/>
              <a:gd name="T12" fmla="*/ 2147483647 w 196"/>
              <a:gd name="T13" fmla="*/ 2147483647 h 2903"/>
              <a:gd name="T14" fmla="*/ 0 w 196"/>
              <a:gd name="T15" fmla="*/ 2147483647 h 2903"/>
              <a:gd name="T16" fmla="*/ 2147483647 w 196"/>
              <a:gd name="T17" fmla="*/ 2147483647 h 2903"/>
              <a:gd name="T18" fmla="*/ 0 w 196"/>
              <a:gd name="T19" fmla="*/ 2147483647 h 290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6"/>
              <a:gd name="T31" fmla="*/ 0 h 2903"/>
              <a:gd name="T32" fmla="*/ 196 w 196"/>
              <a:gd name="T33" fmla="*/ 2903 h 290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6" h="2903">
                <a:moveTo>
                  <a:pt x="136" y="0"/>
                </a:moveTo>
                <a:cubicBezTo>
                  <a:pt x="68" y="151"/>
                  <a:pt x="0" y="303"/>
                  <a:pt x="0" y="409"/>
                </a:cubicBezTo>
                <a:cubicBezTo>
                  <a:pt x="0" y="515"/>
                  <a:pt x="129" y="529"/>
                  <a:pt x="136" y="635"/>
                </a:cubicBezTo>
                <a:cubicBezTo>
                  <a:pt x="143" y="741"/>
                  <a:pt x="38" y="938"/>
                  <a:pt x="45" y="1044"/>
                </a:cubicBezTo>
                <a:cubicBezTo>
                  <a:pt x="52" y="1150"/>
                  <a:pt x="174" y="1164"/>
                  <a:pt x="181" y="1270"/>
                </a:cubicBezTo>
                <a:cubicBezTo>
                  <a:pt x="188" y="1376"/>
                  <a:pt x="90" y="1588"/>
                  <a:pt x="90" y="1679"/>
                </a:cubicBezTo>
                <a:cubicBezTo>
                  <a:pt x="90" y="1770"/>
                  <a:pt x="196" y="1709"/>
                  <a:pt x="181" y="1815"/>
                </a:cubicBezTo>
                <a:cubicBezTo>
                  <a:pt x="166" y="1921"/>
                  <a:pt x="0" y="2216"/>
                  <a:pt x="0" y="2314"/>
                </a:cubicBezTo>
                <a:cubicBezTo>
                  <a:pt x="0" y="2412"/>
                  <a:pt x="181" y="2306"/>
                  <a:pt x="181" y="2404"/>
                </a:cubicBezTo>
                <a:cubicBezTo>
                  <a:pt x="181" y="2502"/>
                  <a:pt x="90" y="2702"/>
                  <a:pt x="0" y="2903"/>
                </a:cubicBezTo>
              </a:path>
            </a:pathLst>
          </a:custGeom>
          <a:noFill/>
          <a:ln w="19050">
            <a:solidFill>
              <a:schemeClr val="tx1"/>
            </a:solidFill>
            <a:round/>
            <a:headEnd/>
            <a:tailEnd/>
          </a:ln>
        </p:spPr>
        <p:txBody>
          <a:bodyPr lIns="67500" tIns="35100" rIns="67500" bIns="35100">
            <a:spAutoFit/>
          </a:bodyPr>
          <a:lstStyle/>
          <a:p>
            <a:pPr algn="l"/>
            <a:endParaRPr lang="en-US" sz="1350" dirty="0">
              <a:cs typeface="Arial" pitchFamily="34" charset="0"/>
            </a:endParaRPr>
          </a:p>
        </p:txBody>
      </p:sp>
      <p:sp>
        <p:nvSpPr>
          <p:cNvPr id="433173" name="Freeform 21"/>
          <p:cNvSpPr>
            <a:spLocks/>
          </p:cNvSpPr>
          <p:nvPr/>
        </p:nvSpPr>
        <p:spPr bwMode="auto">
          <a:xfrm>
            <a:off x="2772966" y="2168130"/>
            <a:ext cx="233363" cy="278635"/>
          </a:xfrm>
          <a:custGeom>
            <a:avLst/>
            <a:gdLst>
              <a:gd name="T0" fmla="*/ 2147483647 w 196"/>
              <a:gd name="T1" fmla="*/ 0 h 2903"/>
              <a:gd name="T2" fmla="*/ 0 w 196"/>
              <a:gd name="T3" fmla="*/ 2147483647 h 2903"/>
              <a:gd name="T4" fmla="*/ 2147483647 w 196"/>
              <a:gd name="T5" fmla="*/ 2147483647 h 2903"/>
              <a:gd name="T6" fmla="*/ 2147483647 w 196"/>
              <a:gd name="T7" fmla="*/ 2147483647 h 2903"/>
              <a:gd name="T8" fmla="*/ 2147483647 w 196"/>
              <a:gd name="T9" fmla="*/ 2147483647 h 2903"/>
              <a:gd name="T10" fmla="*/ 2147483647 w 196"/>
              <a:gd name="T11" fmla="*/ 2147483647 h 2903"/>
              <a:gd name="T12" fmla="*/ 2147483647 w 196"/>
              <a:gd name="T13" fmla="*/ 2147483647 h 2903"/>
              <a:gd name="T14" fmla="*/ 0 w 196"/>
              <a:gd name="T15" fmla="*/ 2147483647 h 2903"/>
              <a:gd name="T16" fmla="*/ 2147483647 w 196"/>
              <a:gd name="T17" fmla="*/ 2147483647 h 2903"/>
              <a:gd name="T18" fmla="*/ 0 w 196"/>
              <a:gd name="T19" fmla="*/ 2147483647 h 290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6"/>
              <a:gd name="T31" fmla="*/ 0 h 2903"/>
              <a:gd name="T32" fmla="*/ 196 w 196"/>
              <a:gd name="T33" fmla="*/ 2903 h 290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6" h="2903">
                <a:moveTo>
                  <a:pt x="136" y="0"/>
                </a:moveTo>
                <a:cubicBezTo>
                  <a:pt x="68" y="151"/>
                  <a:pt x="0" y="303"/>
                  <a:pt x="0" y="409"/>
                </a:cubicBezTo>
                <a:cubicBezTo>
                  <a:pt x="0" y="515"/>
                  <a:pt x="129" y="529"/>
                  <a:pt x="136" y="635"/>
                </a:cubicBezTo>
                <a:cubicBezTo>
                  <a:pt x="143" y="741"/>
                  <a:pt x="38" y="938"/>
                  <a:pt x="45" y="1044"/>
                </a:cubicBezTo>
                <a:cubicBezTo>
                  <a:pt x="52" y="1150"/>
                  <a:pt x="174" y="1164"/>
                  <a:pt x="181" y="1270"/>
                </a:cubicBezTo>
                <a:cubicBezTo>
                  <a:pt x="188" y="1376"/>
                  <a:pt x="90" y="1588"/>
                  <a:pt x="90" y="1679"/>
                </a:cubicBezTo>
                <a:cubicBezTo>
                  <a:pt x="90" y="1770"/>
                  <a:pt x="196" y="1709"/>
                  <a:pt x="181" y="1815"/>
                </a:cubicBezTo>
                <a:cubicBezTo>
                  <a:pt x="166" y="1921"/>
                  <a:pt x="0" y="2216"/>
                  <a:pt x="0" y="2314"/>
                </a:cubicBezTo>
                <a:cubicBezTo>
                  <a:pt x="0" y="2412"/>
                  <a:pt x="181" y="2306"/>
                  <a:pt x="181" y="2404"/>
                </a:cubicBezTo>
                <a:cubicBezTo>
                  <a:pt x="181" y="2502"/>
                  <a:pt x="90" y="2702"/>
                  <a:pt x="0" y="2903"/>
                </a:cubicBezTo>
              </a:path>
            </a:pathLst>
          </a:custGeom>
          <a:noFill/>
          <a:ln w="19050">
            <a:solidFill>
              <a:schemeClr val="tx1"/>
            </a:solidFill>
            <a:round/>
            <a:headEnd/>
            <a:tailEnd/>
          </a:ln>
        </p:spPr>
        <p:txBody>
          <a:bodyPr lIns="67500" tIns="35100" rIns="67500" bIns="35100">
            <a:spAutoFit/>
          </a:bodyPr>
          <a:lstStyle/>
          <a:p>
            <a:pPr algn="l"/>
            <a:endParaRPr lang="en-US" sz="1350" dirty="0">
              <a:cs typeface="Arial" pitchFamily="34" charset="0"/>
            </a:endParaRPr>
          </a:p>
        </p:txBody>
      </p:sp>
      <p:sp>
        <p:nvSpPr>
          <p:cNvPr id="433174" name="Freeform 22"/>
          <p:cNvSpPr>
            <a:spLocks/>
          </p:cNvSpPr>
          <p:nvPr/>
        </p:nvSpPr>
        <p:spPr bwMode="auto">
          <a:xfrm>
            <a:off x="2739628" y="4120387"/>
            <a:ext cx="233363" cy="278635"/>
          </a:xfrm>
          <a:custGeom>
            <a:avLst/>
            <a:gdLst>
              <a:gd name="T0" fmla="*/ 2147483647 w 196"/>
              <a:gd name="T1" fmla="*/ 0 h 2903"/>
              <a:gd name="T2" fmla="*/ 0 w 196"/>
              <a:gd name="T3" fmla="*/ 2147483647 h 2903"/>
              <a:gd name="T4" fmla="*/ 2147483647 w 196"/>
              <a:gd name="T5" fmla="*/ 2147483647 h 2903"/>
              <a:gd name="T6" fmla="*/ 2147483647 w 196"/>
              <a:gd name="T7" fmla="*/ 2147483647 h 2903"/>
              <a:gd name="T8" fmla="*/ 2147483647 w 196"/>
              <a:gd name="T9" fmla="*/ 2147483647 h 2903"/>
              <a:gd name="T10" fmla="*/ 2147483647 w 196"/>
              <a:gd name="T11" fmla="*/ 2147483647 h 2903"/>
              <a:gd name="T12" fmla="*/ 2147483647 w 196"/>
              <a:gd name="T13" fmla="*/ 2147483647 h 2903"/>
              <a:gd name="T14" fmla="*/ 0 w 196"/>
              <a:gd name="T15" fmla="*/ 2147483647 h 2903"/>
              <a:gd name="T16" fmla="*/ 2147483647 w 196"/>
              <a:gd name="T17" fmla="*/ 2147483647 h 2903"/>
              <a:gd name="T18" fmla="*/ 0 w 196"/>
              <a:gd name="T19" fmla="*/ 2147483647 h 290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6"/>
              <a:gd name="T31" fmla="*/ 0 h 2903"/>
              <a:gd name="T32" fmla="*/ 196 w 196"/>
              <a:gd name="T33" fmla="*/ 2903 h 290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6" h="2903">
                <a:moveTo>
                  <a:pt x="136" y="0"/>
                </a:moveTo>
                <a:cubicBezTo>
                  <a:pt x="68" y="151"/>
                  <a:pt x="0" y="303"/>
                  <a:pt x="0" y="409"/>
                </a:cubicBezTo>
                <a:cubicBezTo>
                  <a:pt x="0" y="515"/>
                  <a:pt x="129" y="529"/>
                  <a:pt x="136" y="635"/>
                </a:cubicBezTo>
                <a:cubicBezTo>
                  <a:pt x="143" y="741"/>
                  <a:pt x="38" y="938"/>
                  <a:pt x="45" y="1044"/>
                </a:cubicBezTo>
                <a:cubicBezTo>
                  <a:pt x="52" y="1150"/>
                  <a:pt x="174" y="1164"/>
                  <a:pt x="181" y="1270"/>
                </a:cubicBezTo>
                <a:cubicBezTo>
                  <a:pt x="188" y="1376"/>
                  <a:pt x="90" y="1588"/>
                  <a:pt x="90" y="1679"/>
                </a:cubicBezTo>
                <a:cubicBezTo>
                  <a:pt x="90" y="1770"/>
                  <a:pt x="196" y="1709"/>
                  <a:pt x="181" y="1815"/>
                </a:cubicBezTo>
                <a:cubicBezTo>
                  <a:pt x="166" y="1921"/>
                  <a:pt x="0" y="2216"/>
                  <a:pt x="0" y="2314"/>
                </a:cubicBezTo>
                <a:cubicBezTo>
                  <a:pt x="0" y="2412"/>
                  <a:pt x="181" y="2306"/>
                  <a:pt x="181" y="2404"/>
                </a:cubicBezTo>
                <a:cubicBezTo>
                  <a:pt x="181" y="2502"/>
                  <a:pt x="90" y="2702"/>
                  <a:pt x="0" y="2903"/>
                </a:cubicBezTo>
              </a:path>
            </a:pathLst>
          </a:custGeom>
          <a:noFill/>
          <a:ln w="19050">
            <a:solidFill>
              <a:schemeClr val="tx1"/>
            </a:solidFill>
            <a:round/>
            <a:headEnd/>
            <a:tailEnd/>
          </a:ln>
        </p:spPr>
        <p:txBody>
          <a:bodyPr lIns="67500" tIns="35100" rIns="67500" bIns="35100">
            <a:spAutoFit/>
          </a:bodyPr>
          <a:lstStyle/>
          <a:p>
            <a:pPr algn="l"/>
            <a:endParaRPr lang="en-US" sz="1350" dirty="0">
              <a:cs typeface="Arial" pitchFamily="34" charset="0"/>
            </a:endParaRPr>
          </a:p>
        </p:txBody>
      </p:sp>
      <p:sp>
        <p:nvSpPr>
          <p:cNvPr id="433175" name="Freeform 23"/>
          <p:cNvSpPr>
            <a:spLocks/>
          </p:cNvSpPr>
          <p:nvPr/>
        </p:nvSpPr>
        <p:spPr bwMode="auto">
          <a:xfrm>
            <a:off x="2772966" y="4112053"/>
            <a:ext cx="233363" cy="278635"/>
          </a:xfrm>
          <a:custGeom>
            <a:avLst/>
            <a:gdLst>
              <a:gd name="T0" fmla="*/ 2147483647 w 196"/>
              <a:gd name="T1" fmla="*/ 0 h 2903"/>
              <a:gd name="T2" fmla="*/ 0 w 196"/>
              <a:gd name="T3" fmla="*/ 2147483647 h 2903"/>
              <a:gd name="T4" fmla="*/ 2147483647 w 196"/>
              <a:gd name="T5" fmla="*/ 2147483647 h 2903"/>
              <a:gd name="T6" fmla="*/ 2147483647 w 196"/>
              <a:gd name="T7" fmla="*/ 2147483647 h 2903"/>
              <a:gd name="T8" fmla="*/ 2147483647 w 196"/>
              <a:gd name="T9" fmla="*/ 2147483647 h 2903"/>
              <a:gd name="T10" fmla="*/ 2147483647 w 196"/>
              <a:gd name="T11" fmla="*/ 2147483647 h 2903"/>
              <a:gd name="T12" fmla="*/ 2147483647 w 196"/>
              <a:gd name="T13" fmla="*/ 2147483647 h 2903"/>
              <a:gd name="T14" fmla="*/ 0 w 196"/>
              <a:gd name="T15" fmla="*/ 2147483647 h 2903"/>
              <a:gd name="T16" fmla="*/ 2147483647 w 196"/>
              <a:gd name="T17" fmla="*/ 2147483647 h 2903"/>
              <a:gd name="T18" fmla="*/ 0 w 196"/>
              <a:gd name="T19" fmla="*/ 2147483647 h 290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6"/>
              <a:gd name="T31" fmla="*/ 0 h 2903"/>
              <a:gd name="T32" fmla="*/ 196 w 196"/>
              <a:gd name="T33" fmla="*/ 2903 h 290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6" h="2903">
                <a:moveTo>
                  <a:pt x="136" y="0"/>
                </a:moveTo>
                <a:cubicBezTo>
                  <a:pt x="68" y="151"/>
                  <a:pt x="0" y="303"/>
                  <a:pt x="0" y="409"/>
                </a:cubicBezTo>
                <a:cubicBezTo>
                  <a:pt x="0" y="515"/>
                  <a:pt x="129" y="529"/>
                  <a:pt x="136" y="635"/>
                </a:cubicBezTo>
                <a:cubicBezTo>
                  <a:pt x="143" y="741"/>
                  <a:pt x="38" y="938"/>
                  <a:pt x="45" y="1044"/>
                </a:cubicBezTo>
                <a:cubicBezTo>
                  <a:pt x="52" y="1150"/>
                  <a:pt x="174" y="1164"/>
                  <a:pt x="181" y="1270"/>
                </a:cubicBezTo>
                <a:cubicBezTo>
                  <a:pt x="188" y="1376"/>
                  <a:pt x="90" y="1588"/>
                  <a:pt x="90" y="1679"/>
                </a:cubicBezTo>
                <a:cubicBezTo>
                  <a:pt x="90" y="1770"/>
                  <a:pt x="196" y="1709"/>
                  <a:pt x="181" y="1815"/>
                </a:cubicBezTo>
                <a:cubicBezTo>
                  <a:pt x="166" y="1921"/>
                  <a:pt x="0" y="2216"/>
                  <a:pt x="0" y="2314"/>
                </a:cubicBezTo>
                <a:cubicBezTo>
                  <a:pt x="0" y="2412"/>
                  <a:pt x="181" y="2306"/>
                  <a:pt x="181" y="2404"/>
                </a:cubicBezTo>
                <a:cubicBezTo>
                  <a:pt x="181" y="2502"/>
                  <a:pt x="90" y="2702"/>
                  <a:pt x="0" y="2903"/>
                </a:cubicBezTo>
              </a:path>
            </a:pathLst>
          </a:custGeom>
          <a:noFill/>
          <a:ln w="19050">
            <a:solidFill>
              <a:schemeClr val="tx1"/>
            </a:solidFill>
            <a:round/>
            <a:headEnd/>
            <a:tailEnd/>
          </a:ln>
        </p:spPr>
        <p:txBody>
          <a:bodyPr lIns="67500" tIns="35100" rIns="67500" bIns="35100">
            <a:spAutoFit/>
          </a:bodyPr>
          <a:lstStyle/>
          <a:p>
            <a:pPr algn="l"/>
            <a:endParaRPr lang="en-US" sz="1350" dirty="0">
              <a:cs typeface="Arial" pitchFamily="34" charset="0"/>
            </a:endParaRPr>
          </a:p>
        </p:txBody>
      </p:sp>
    </p:spTree>
    <p:extLst>
      <p:ext uri="{BB962C8B-B14F-4D97-AF65-F5344CB8AC3E}">
        <p14:creationId xmlns:p14="http://schemas.microsoft.com/office/powerpoint/2010/main" val="2075124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3315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433154"/>
                                        </p:tgtEl>
                                        <p:attrNameLst>
                                          <p:attrName>style.visibility</p:attrName>
                                        </p:attrNameLst>
                                      </p:cBhvr>
                                      <p:to>
                                        <p:strVal val="visible"/>
                                      </p:to>
                                    </p:set>
                                    <p:animEffect transition="in" filter="fade">
                                      <p:cBhvr>
                                        <p:cTn id="11" dur="2000"/>
                                        <p:tgtEl>
                                          <p:spTgt spid="433154"/>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433157"/>
                                        </p:tgtEl>
                                        <p:attrNameLst>
                                          <p:attrName>style.visibility</p:attrName>
                                        </p:attrNameLst>
                                      </p:cBhvr>
                                      <p:to>
                                        <p:strVal val="visible"/>
                                      </p:to>
                                    </p:set>
                                    <p:animEffect transition="in" filter="fade">
                                      <p:cBhvr>
                                        <p:cTn id="14" dur="2000"/>
                                        <p:tgtEl>
                                          <p:spTgt spid="433157"/>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433158"/>
                                        </p:tgtEl>
                                        <p:attrNameLst>
                                          <p:attrName>style.visibility</p:attrName>
                                        </p:attrNameLst>
                                      </p:cBhvr>
                                      <p:to>
                                        <p:strVal val="visible"/>
                                      </p:to>
                                    </p:set>
                                    <p:animEffect transition="in" filter="fade">
                                      <p:cBhvr>
                                        <p:cTn id="17" dur="2000"/>
                                        <p:tgtEl>
                                          <p:spTgt spid="433158"/>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433159"/>
                                        </p:tgtEl>
                                        <p:attrNameLst>
                                          <p:attrName>style.visibility</p:attrName>
                                        </p:attrNameLst>
                                      </p:cBhvr>
                                      <p:to>
                                        <p:strVal val="visible"/>
                                      </p:to>
                                    </p:set>
                                    <p:animEffect transition="in" filter="fade">
                                      <p:cBhvr>
                                        <p:cTn id="20" dur="2000"/>
                                        <p:tgtEl>
                                          <p:spTgt spid="433159"/>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33160"/>
                                        </p:tgtEl>
                                        <p:attrNameLst>
                                          <p:attrName>style.visibility</p:attrName>
                                        </p:attrNameLst>
                                      </p:cBhvr>
                                      <p:to>
                                        <p:strVal val="visible"/>
                                      </p:to>
                                    </p:set>
                                    <p:animEffect transition="in" filter="fade">
                                      <p:cBhvr>
                                        <p:cTn id="23" dur="2000"/>
                                        <p:tgtEl>
                                          <p:spTgt spid="433160"/>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433161"/>
                                        </p:tgtEl>
                                        <p:attrNameLst>
                                          <p:attrName>style.visibility</p:attrName>
                                        </p:attrNameLst>
                                      </p:cBhvr>
                                      <p:to>
                                        <p:strVal val="visible"/>
                                      </p:to>
                                    </p:set>
                                    <p:animEffect transition="in" filter="fade">
                                      <p:cBhvr>
                                        <p:cTn id="26" dur="2000"/>
                                        <p:tgtEl>
                                          <p:spTgt spid="433161"/>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433162"/>
                                        </p:tgtEl>
                                        <p:attrNameLst>
                                          <p:attrName>style.visibility</p:attrName>
                                        </p:attrNameLst>
                                      </p:cBhvr>
                                      <p:to>
                                        <p:strVal val="visible"/>
                                      </p:to>
                                    </p:set>
                                    <p:animEffect transition="in" filter="fade">
                                      <p:cBhvr>
                                        <p:cTn id="29" dur="2000"/>
                                        <p:tgtEl>
                                          <p:spTgt spid="433162"/>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433163"/>
                                        </p:tgtEl>
                                        <p:attrNameLst>
                                          <p:attrName>style.visibility</p:attrName>
                                        </p:attrNameLst>
                                      </p:cBhvr>
                                      <p:to>
                                        <p:strVal val="visible"/>
                                      </p:to>
                                    </p:set>
                                    <p:animEffect transition="in" filter="fade">
                                      <p:cBhvr>
                                        <p:cTn id="32" dur="2000"/>
                                        <p:tgtEl>
                                          <p:spTgt spid="433163"/>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433172"/>
                                        </p:tgtEl>
                                        <p:attrNameLst>
                                          <p:attrName>style.visibility</p:attrName>
                                        </p:attrNameLst>
                                      </p:cBhvr>
                                      <p:to>
                                        <p:strVal val="visible"/>
                                      </p:to>
                                    </p:set>
                                    <p:animEffect transition="in" filter="fade">
                                      <p:cBhvr>
                                        <p:cTn id="35" dur="2000"/>
                                        <p:tgtEl>
                                          <p:spTgt spid="433172"/>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433173"/>
                                        </p:tgtEl>
                                        <p:attrNameLst>
                                          <p:attrName>style.visibility</p:attrName>
                                        </p:attrNameLst>
                                      </p:cBhvr>
                                      <p:to>
                                        <p:strVal val="visible"/>
                                      </p:to>
                                    </p:set>
                                    <p:animEffect transition="in" filter="fade">
                                      <p:cBhvr>
                                        <p:cTn id="38" dur="2000"/>
                                        <p:tgtEl>
                                          <p:spTgt spid="433173"/>
                                        </p:tgtEl>
                                      </p:cBhvr>
                                    </p:animEffec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33156">
                                            <p:txEl>
                                              <p:pRg st="7" end="7"/>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433164"/>
                                        </p:tgtEl>
                                        <p:attrNameLst>
                                          <p:attrName>style.visibility</p:attrName>
                                        </p:attrNameLst>
                                      </p:cBhvr>
                                      <p:to>
                                        <p:strVal val="visible"/>
                                      </p:to>
                                    </p:set>
                                    <p:animEffect transition="in" filter="fade">
                                      <p:cBhvr>
                                        <p:cTn id="47" dur="2000"/>
                                        <p:tgtEl>
                                          <p:spTgt spid="433164"/>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433165"/>
                                        </p:tgtEl>
                                        <p:attrNameLst>
                                          <p:attrName>style.visibility</p:attrName>
                                        </p:attrNameLst>
                                      </p:cBhvr>
                                      <p:to>
                                        <p:strVal val="visible"/>
                                      </p:to>
                                    </p:set>
                                    <p:animEffect transition="in" filter="fade">
                                      <p:cBhvr>
                                        <p:cTn id="50" dur="2000"/>
                                        <p:tgtEl>
                                          <p:spTgt spid="433165"/>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433166"/>
                                        </p:tgtEl>
                                        <p:attrNameLst>
                                          <p:attrName>style.visibility</p:attrName>
                                        </p:attrNameLst>
                                      </p:cBhvr>
                                      <p:to>
                                        <p:strVal val="visible"/>
                                      </p:to>
                                    </p:set>
                                    <p:animEffect transition="in" filter="fade">
                                      <p:cBhvr>
                                        <p:cTn id="53" dur="2000"/>
                                        <p:tgtEl>
                                          <p:spTgt spid="433166"/>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433167"/>
                                        </p:tgtEl>
                                        <p:attrNameLst>
                                          <p:attrName>style.visibility</p:attrName>
                                        </p:attrNameLst>
                                      </p:cBhvr>
                                      <p:to>
                                        <p:strVal val="visible"/>
                                      </p:to>
                                    </p:set>
                                    <p:animEffect transition="in" filter="fade">
                                      <p:cBhvr>
                                        <p:cTn id="56" dur="2000"/>
                                        <p:tgtEl>
                                          <p:spTgt spid="433167"/>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433168"/>
                                        </p:tgtEl>
                                        <p:attrNameLst>
                                          <p:attrName>style.visibility</p:attrName>
                                        </p:attrNameLst>
                                      </p:cBhvr>
                                      <p:to>
                                        <p:strVal val="visible"/>
                                      </p:to>
                                    </p:set>
                                    <p:animEffect transition="in" filter="fade">
                                      <p:cBhvr>
                                        <p:cTn id="59" dur="2000"/>
                                        <p:tgtEl>
                                          <p:spTgt spid="433168"/>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433169"/>
                                        </p:tgtEl>
                                        <p:attrNameLst>
                                          <p:attrName>style.visibility</p:attrName>
                                        </p:attrNameLst>
                                      </p:cBhvr>
                                      <p:to>
                                        <p:strVal val="visible"/>
                                      </p:to>
                                    </p:set>
                                    <p:animEffect transition="in" filter="fade">
                                      <p:cBhvr>
                                        <p:cTn id="62" dur="2000"/>
                                        <p:tgtEl>
                                          <p:spTgt spid="433169"/>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433170"/>
                                        </p:tgtEl>
                                        <p:attrNameLst>
                                          <p:attrName>style.visibility</p:attrName>
                                        </p:attrNameLst>
                                      </p:cBhvr>
                                      <p:to>
                                        <p:strVal val="visible"/>
                                      </p:to>
                                    </p:set>
                                    <p:animEffect transition="in" filter="fade">
                                      <p:cBhvr>
                                        <p:cTn id="65" dur="2000"/>
                                        <p:tgtEl>
                                          <p:spTgt spid="433170"/>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433171"/>
                                        </p:tgtEl>
                                        <p:attrNameLst>
                                          <p:attrName>style.visibility</p:attrName>
                                        </p:attrNameLst>
                                      </p:cBhvr>
                                      <p:to>
                                        <p:strVal val="visible"/>
                                      </p:to>
                                    </p:set>
                                    <p:animEffect transition="in" filter="fade">
                                      <p:cBhvr>
                                        <p:cTn id="68" dur="2000"/>
                                        <p:tgtEl>
                                          <p:spTgt spid="433171"/>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433174"/>
                                        </p:tgtEl>
                                        <p:attrNameLst>
                                          <p:attrName>style.visibility</p:attrName>
                                        </p:attrNameLst>
                                      </p:cBhvr>
                                      <p:to>
                                        <p:strVal val="visible"/>
                                      </p:to>
                                    </p:set>
                                    <p:animEffect transition="in" filter="fade">
                                      <p:cBhvr>
                                        <p:cTn id="71" dur="2000"/>
                                        <p:tgtEl>
                                          <p:spTgt spid="433174"/>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433175"/>
                                        </p:tgtEl>
                                        <p:attrNameLst>
                                          <p:attrName>style.visibility</p:attrName>
                                        </p:attrNameLst>
                                      </p:cBhvr>
                                      <p:to>
                                        <p:strVal val="visible"/>
                                      </p:to>
                                    </p:set>
                                    <p:animEffect transition="in" filter="fade">
                                      <p:cBhvr>
                                        <p:cTn id="74" dur="2000"/>
                                        <p:tgtEl>
                                          <p:spTgt spid="4331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3154" grpId="0" animBg="1"/>
      <p:bldP spid="433157" grpId="0" animBg="1"/>
      <p:bldP spid="433158" grpId="0" animBg="1"/>
      <p:bldP spid="433159" grpId="0" animBg="1"/>
      <p:bldP spid="433160" grpId="0"/>
      <p:bldP spid="433161" grpId="0"/>
      <p:bldP spid="433162" grpId="0"/>
      <p:bldP spid="433163" grpId="0"/>
      <p:bldP spid="433164" grpId="0" animBg="1"/>
      <p:bldP spid="433165" grpId="0" animBg="1"/>
      <p:bldP spid="433166" grpId="0" animBg="1"/>
      <p:bldP spid="433167" grpId="0" animBg="1"/>
      <p:bldP spid="433168" grpId="0"/>
      <p:bldP spid="433169" grpId="0"/>
      <p:bldP spid="433170" grpId="0"/>
      <p:bldP spid="433171" grpId="0"/>
      <p:bldP spid="433172" grpId="0" animBg="1"/>
      <p:bldP spid="433173" grpId="0" animBg="1"/>
      <p:bldP spid="433174" grpId="0" animBg="1"/>
      <p:bldP spid="433175"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2800" dirty="0"/>
              <a:t>Examples </a:t>
            </a:r>
            <a:endParaRPr lang="ar-EG" dirty="0"/>
          </a:p>
        </p:txBody>
      </p:sp>
      <p:pic>
        <p:nvPicPr>
          <p:cNvPr id="2050" name="Picture 2" descr="https://scontent.fcai2-1.fna.fbcdn.net/v/t1.15752-9/94212301_662195614354963_6931325411783606272_n.png?_nc_cat=104&amp;_nc_sid=b96e70&amp;_nc_eui2=AeG6UEmqTRcmRQpmCZtzKtpFSGE2I41Yas1IYTYjjVhqzZhOkegQCq6ttDlsaYs1UbA&amp;_nc_ohc=plVndnC70yEAX-WVgiZ&amp;_nc_ht=scontent.fcai2-1.fna&amp;oh=6c1ebbc2cc38c19558280dbd8c7aa1c3&amp;oe=5EC7C0DD"/>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2574" t="1078" r="6587" b="10559"/>
          <a:stretch/>
        </p:blipFill>
        <p:spPr bwMode="auto">
          <a:xfrm>
            <a:off x="611559" y="1412776"/>
            <a:ext cx="7632849" cy="41764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408677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2800" dirty="0"/>
              <a:t>Examples </a:t>
            </a:r>
            <a:endParaRPr lang="ar-EG" dirty="0"/>
          </a:p>
        </p:txBody>
      </p:sp>
      <p:pic>
        <p:nvPicPr>
          <p:cNvPr id="3074" name="Picture 2" descr="https://scontent.fcai2-2.fna.fbcdn.net/v/t1.15752-9/94231231_530542507587949_2964785747988578304_n.png?_nc_cat=100&amp;_nc_sid=b96e70&amp;_nc_eui2=AeGOrYqHtb6SK-mng-ox5sHktliM-434bIe2WIz7jfhshy71xgqjTne5ykDxunsVAsw&amp;_nc_ohc=T3khoif16_IAX_UTQX_&amp;_nc_ht=scontent.fcai2-2.fna&amp;oh=1358e013675a78de35037bdad2ae28d2&amp;oe=5EC5F3EB"/>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4288" t="2601" r="7444" b="5988"/>
          <a:stretch/>
        </p:blipFill>
        <p:spPr bwMode="auto">
          <a:xfrm>
            <a:off x="755577" y="1484784"/>
            <a:ext cx="7416824" cy="43204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322058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3200" dirty="0" smtClean="0"/>
              <a:t>Examples </a:t>
            </a:r>
            <a:endParaRPr lang="ar-EG" sz="3200" dirty="0"/>
          </a:p>
        </p:txBody>
      </p:sp>
      <p:pic>
        <p:nvPicPr>
          <p:cNvPr id="1026" name="Picture 2" descr="https://scontent.fcai2-2.fna.fbcdn.net/v/t1.15752-9/94883331_1649172068565066_7492218230488956928_n.png?_nc_cat=100&amp;_nc_sid=b96e70&amp;_nc_eui2=AeHpx4OYBB6JGQ5rm2OfDm4mMWR88OBFMyExZHzw4EUzIfenYynQv0NIDqygDpfmccI&amp;_nc_ohc=gYpdOYBeqIkAX_EzPgi&amp;_nc_ht=scontent.fcai2-2.fna&amp;oh=18e797ecca7463181d6429a3b7857965&amp;oe=5EC85DA5"/>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2573" t="2602" r="4874" b="7511"/>
          <a:stretch/>
        </p:blipFill>
        <p:spPr bwMode="auto">
          <a:xfrm>
            <a:off x="611559" y="1484784"/>
            <a:ext cx="7776865" cy="42484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938405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8371" name="Rectangle 3"/>
          <p:cNvSpPr>
            <a:spLocks noGrp="1"/>
          </p:cNvSpPr>
          <p:nvPr>
            <p:ph idx="1"/>
          </p:nvPr>
        </p:nvSpPr>
        <p:spPr/>
        <p:txBody>
          <a:bodyPr>
            <a:noAutofit/>
          </a:bodyPr>
          <a:lstStyle/>
          <a:p>
            <a:pPr marL="342900" indent="-302419" algn="justLow" rtl="0">
              <a:lnSpc>
                <a:spcPct val="100000"/>
              </a:lnSpc>
              <a:buFont typeface="Wingdings" panose="05000000000000000000" pitchFamily="2" charset="2"/>
              <a:buChar char="§"/>
            </a:pPr>
            <a:r>
              <a:rPr lang="en-US" sz="1800" dirty="0">
                <a:latin typeface="Times New Roman" panose="02020603050405020304" pitchFamily="18" charset="0"/>
                <a:cs typeface="Times New Roman" panose="02020603050405020304" pitchFamily="18" charset="0"/>
              </a:rPr>
              <a:t>This approach is for studying the specs carefully and identifying the combinations of input conditions and their effects in a form of a table.</a:t>
            </a:r>
          </a:p>
          <a:p>
            <a:pPr marL="342900" indent="-302419" algn="justLow" rtl="0">
              <a:lnSpc>
                <a:spcPct val="100000"/>
              </a:lnSpc>
              <a:buFont typeface="Wingdings" panose="05000000000000000000" pitchFamily="2" charset="2"/>
              <a:buChar char="§"/>
            </a:pPr>
            <a:r>
              <a:rPr lang="en-US" sz="1800" dirty="0">
                <a:latin typeface="Times New Roman" panose="02020603050405020304" pitchFamily="18" charset="0"/>
                <a:cs typeface="Times New Roman" panose="02020603050405020304" pitchFamily="18" charset="0"/>
              </a:rPr>
              <a:t>Identify  </a:t>
            </a:r>
            <a:r>
              <a:rPr lang="en-US" sz="1800" dirty="0" smtClean="0">
                <a:solidFill>
                  <a:schemeClr val="accent1">
                    <a:lumMod val="60000"/>
                    <a:lumOff val="40000"/>
                  </a:schemeClr>
                </a:solidFill>
                <a:latin typeface="Times New Roman" panose="02020603050405020304" pitchFamily="18" charset="0"/>
                <a:cs typeface="Times New Roman" panose="02020603050405020304" pitchFamily="18" charset="0"/>
              </a:rPr>
              <a:t>causes (conditions)</a:t>
            </a:r>
            <a:r>
              <a:rPr lang="en-US" sz="1800" dirty="0" smtClean="0">
                <a:latin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cs typeface="Times New Roman" panose="02020603050405020304" pitchFamily="18" charset="0"/>
              </a:rPr>
              <a:t>and  </a:t>
            </a:r>
            <a:r>
              <a:rPr lang="en-US" sz="1800" dirty="0" smtClean="0">
                <a:solidFill>
                  <a:schemeClr val="accent1">
                    <a:lumMod val="60000"/>
                    <a:lumOff val="40000"/>
                  </a:schemeClr>
                </a:solidFill>
                <a:latin typeface="Times New Roman" panose="02020603050405020304" pitchFamily="18" charset="0"/>
                <a:cs typeface="Times New Roman" panose="02020603050405020304" pitchFamily="18" charset="0"/>
              </a:rPr>
              <a:t>effects (actions)</a:t>
            </a:r>
            <a:r>
              <a:rPr lang="en-US" sz="1800" dirty="0" smtClean="0">
                <a:latin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cs typeface="Times New Roman" panose="02020603050405020304" pitchFamily="18" charset="0"/>
              </a:rPr>
              <a:t>in specification</a:t>
            </a:r>
          </a:p>
          <a:p>
            <a:pPr marL="342900" indent="-302419" algn="just" rtl="0">
              <a:lnSpc>
                <a:spcPct val="100000"/>
              </a:lnSpc>
              <a:buFont typeface="Wingdings" panose="05000000000000000000" pitchFamily="2" charset="2"/>
              <a:buChar char="§"/>
            </a:pPr>
            <a:r>
              <a:rPr lang="en-US" sz="1800" dirty="0">
                <a:latin typeface="Times New Roman" panose="02020603050405020304" pitchFamily="18" charset="0"/>
                <a:cs typeface="Times New Roman" panose="02020603050405020304" pitchFamily="18" charset="0"/>
              </a:rPr>
              <a:t>we do not enter every possible combination of conditions into our decision table, but restrict it to those combinations that correspond to business rules – this is called a limited entry decision table to distinguish it from a decision table with all combinations of inputs identified.</a:t>
            </a:r>
            <a:endParaRPr lang="en-US" sz="1800" dirty="0">
              <a:latin typeface="Times New Roman" panose="02020603050405020304" pitchFamily="18" charset="0"/>
              <a:cs typeface="Times New Roman" panose="02020603050405020304" pitchFamily="18" charset="0"/>
              <a:sym typeface="Symbol" pitchFamily="18" charset="2"/>
            </a:endParaRPr>
          </a:p>
        </p:txBody>
      </p:sp>
      <p:sp>
        <p:nvSpPr>
          <p:cNvPr id="140290" name="Rectangle 2"/>
          <p:cNvSpPr>
            <a:spLocks noGrp="1"/>
          </p:cNvSpPr>
          <p:nvPr>
            <p:ph type="title"/>
          </p:nvPr>
        </p:nvSpPr>
        <p:spPr/>
        <p:txBody>
          <a:bodyPr>
            <a:normAutofit/>
          </a:bodyPr>
          <a:lstStyle/>
          <a:p>
            <a:pPr rtl="0"/>
            <a:r>
              <a:rPr lang="en-US" sz="3000" dirty="0">
                <a:latin typeface="Times New Roman" panose="02020603050405020304" pitchFamily="18" charset="0"/>
                <a:cs typeface="Times New Roman" panose="02020603050405020304" pitchFamily="18" charset="0"/>
              </a:rPr>
              <a:t>3. Decision table testing</a:t>
            </a:r>
          </a:p>
        </p:txBody>
      </p:sp>
    </p:spTree>
    <p:extLst>
      <p:ext uri="{BB962C8B-B14F-4D97-AF65-F5344CB8AC3E}">
        <p14:creationId xmlns:p14="http://schemas.microsoft.com/office/powerpoint/2010/main" val="772099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8371">
                                            <p:txEl>
                                              <p:pRg st="0" end="0"/>
                                            </p:txEl>
                                          </p:spTgt>
                                        </p:tgtEl>
                                        <p:attrNameLst>
                                          <p:attrName>style.visibility</p:attrName>
                                        </p:attrNameLst>
                                      </p:cBhvr>
                                      <p:to>
                                        <p:strVal val="visible"/>
                                      </p:to>
                                    </p:set>
                                    <p:animEffect transition="in" filter="blinds(horizontal)">
                                      <p:cBhvr>
                                        <p:cTn id="7" dur="500"/>
                                        <p:tgtEl>
                                          <p:spTgt spid="5837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8371">
                                            <p:txEl>
                                              <p:pRg st="1" end="1"/>
                                            </p:txEl>
                                          </p:spTgt>
                                        </p:tgtEl>
                                        <p:attrNameLst>
                                          <p:attrName>style.visibility</p:attrName>
                                        </p:attrNameLst>
                                      </p:cBhvr>
                                      <p:to>
                                        <p:strVal val="visible"/>
                                      </p:to>
                                    </p:set>
                                    <p:animEffect transition="in" filter="blinds(horizontal)">
                                      <p:cBhvr>
                                        <p:cTn id="12" dur="500"/>
                                        <p:tgtEl>
                                          <p:spTgt spid="5837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58371">
                                            <p:txEl>
                                              <p:pRg st="2" end="2"/>
                                            </p:txEl>
                                          </p:spTgt>
                                        </p:tgtEl>
                                        <p:attrNameLst>
                                          <p:attrName>style.visibility</p:attrName>
                                        </p:attrNameLst>
                                      </p:cBhvr>
                                      <p:to>
                                        <p:strVal val="visible"/>
                                      </p:to>
                                    </p:set>
                                    <p:animEffect transition="in" filter="blinds(horizontal)">
                                      <p:cBhvr>
                                        <p:cTn id="17" dur="500"/>
                                        <p:tgtEl>
                                          <p:spTgt spid="5837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371"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47500" lnSpcReduction="20000"/>
          </a:bodyPr>
          <a:lstStyle/>
          <a:p>
            <a:pPr marL="342900" indent="-302419" algn="just" rtl="0">
              <a:lnSpc>
                <a:spcPct val="120000"/>
              </a:lnSpc>
              <a:buFont typeface="Wingdings" panose="05000000000000000000" pitchFamily="2" charset="2"/>
              <a:buChar char="§"/>
            </a:pPr>
            <a:r>
              <a:rPr lang="en-US" sz="3825" dirty="0">
                <a:latin typeface="Times New Roman" panose="02020603050405020304" pitchFamily="18" charset="0"/>
                <a:cs typeface="Times New Roman" panose="02020603050405020304" pitchFamily="18" charset="0"/>
              </a:rPr>
              <a:t>Decision tables are a good way to capture system requirements that contain logical conditions, and to document internal system design. They may be used to record complex business rules that a system is to implement. </a:t>
            </a:r>
          </a:p>
          <a:p>
            <a:pPr marL="342900" indent="-302419" algn="just" rtl="0">
              <a:lnSpc>
                <a:spcPct val="120000"/>
              </a:lnSpc>
              <a:buFont typeface="Wingdings" panose="05000000000000000000" pitchFamily="2" charset="2"/>
              <a:buChar char="§"/>
            </a:pPr>
            <a:r>
              <a:rPr lang="en-US" sz="3825" dirty="0">
                <a:latin typeface="Times New Roman" panose="02020603050405020304" pitchFamily="18" charset="0"/>
                <a:cs typeface="Times New Roman" panose="02020603050405020304" pitchFamily="18" charset="0"/>
              </a:rPr>
              <a:t> </a:t>
            </a:r>
            <a:r>
              <a:rPr lang="en-US" sz="3825" u="sng" dirty="0">
                <a:latin typeface="Times New Roman" panose="02020603050405020304" pitchFamily="18" charset="0"/>
                <a:cs typeface="Times New Roman" panose="02020603050405020304" pitchFamily="18" charset="0"/>
              </a:rPr>
              <a:t>Each column of the table corresponds to </a:t>
            </a:r>
            <a:r>
              <a:rPr lang="en-US" sz="3825" b="1" u="sng" dirty="0">
                <a:latin typeface="Times New Roman" panose="02020603050405020304" pitchFamily="18" charset="0"/>
                <a:cs typeface="Times New Roman" panose="02020603050405020304" pitchFamily="18" charset="0"/>
              </a:rPr>
              <a:t>a business rule</a:t>
            </a:r>
            <a:r>
              <a:rPr lang="en-US" sz="3825" u="sng" dirty="0">
                <a:latin typeface="Times New Roman" panose="02020603050405020304" pitchFamily="18" charset="0"/>
                <a:cs typeface="Times New Roman" panose="02020603050405020304" pitchFamily="18" charset="0"/>
              </a:rPr>
              <a:t> </a:t>
            </a:r>
            <a:r>
              <a:rPr lang="en-US" sz="3825" dirty="0">
                <a:latin typeface="Times New Roman" panose="02020603050405020304" pitchFamily="18" charset="0"/>
                <a:cs typeface="Times New Roman" panose="02020603050405020304" pitchFamily="18" charset="0"/>
              </a:rPr>
              <a:t>that defines a unique combination of conditions and which result in the execution of the actions associated with that rule.</a:t>
            </a:r>
          </a:p>
          <a:p>
            <a:pPr marL="342900" indent="-302419" algn="just" rtl="0">
              <a:lnSpc>
                <a:spcPct val="120000"/>
              </a:lnSpc>
              <a:buFont typeface="Wingdings" panose="05000000000000000000" pitchFamily="2" charset="2"/>
              <a:buChar char="§"/>
            </a:pPr>
            <a:r>
              <a:rPr lang="en-US" sz="3825" dirty="0">
                <a:latin typeface="Times New Roman" panose="02020603050405020304" pitchFamily="18" charset="0"/>
                <a:cs typeface="Times New Roman" panose="02020603050405020304" pitchFamily="18" charset="0"/>
              </a:rPr>
              <a:t>The coverage standard commonly used with decision table testing is to have at least one test per column in the table, which typically involves covering all combinations of triggering conditions</a:t>
            </a:r>
          </a:p>
          <a:p>
            <a:pPr marL="342900" indent="-302419" algn="just" rtl="0">
              <a:lnSpc>
                <a:spcPct val="120000"/>
              </a:lnSpc>
              <a:buFont typeface="Wingdings" panose="05000000000000000000" pitchFamily="2" charset="2"/>
              <a:buChar char="§"/>
            </a:pPr>
            <a:r>
              <a:rPr lang="en-US" sz="3825" dirty="0">
                <a:latin typeface="Times New Roman" panose="02020603050405020304" pitchFamily="18" charset="0"/>
                <a:cs typeface="Times New Roman" panose="02020603050405020304" pitchFamily="18" charset="0"/>
              </a:rPr>
              <a:t>The </a:t>
            </a:r>
            <a:r>
              <a:rPr lang="en-US" sz="3825" b="1" dirty="0">
                <a:latin typeface="Times New Roman" panose="02020603050405020304" pitchFamily="18" charset="0"/>
                <a:cs typeface="Times New Roman" panose="02020603050405020304" pitchFamily="18" charset="0"/>
              </a:rPr>
              <a:t>strength of decision table testing</a:t>
            </a:r>
            <a:r>
              <a:rPr lang="en-US" sz="3825" dirty="0">
                <a:latin typeface="Times New Roman" panose="02020603050405020304" pitchFamily="18" charset="0"/>
                <a:cs typeface="Times New Roman" panose="02020603050405020304" pitchFamily="18" charset="0"/>
              </a:rPr>
              <a:t> is that it creates combinations of conditions that otherwise might not have been exercised during testing. It may be applied to all situations when the action of the software depends on several logical decisions.</a:t>
            </a:r>
          </a:p>
          <a:p>
            <a:pPr marL="1229868" lvl="3" indent="-571500" rtl="0">
              <a:lnSpc>
                <a:spcPct val="110000"/>
              </a:lnSpc>
              <a:buFont typeface="Arial" panose="020B0604020202020204" pitchFamily="34" charset="0"/>
              <a:buChar char="•"/>
            </a:pPr>
            <a:r>
              <a:rPr lang="en-US" sz="4200" dirty="0" smtClean="0">
                <a:latin typeface="Times New Roman" panose="02020603050405020304" pitchFamily="18" charset="0"/>
                <a:cs typeface="Times New Roman" panose="02020603050405020304" pitchFamily="18" charset="0"/>
              </a:rPr>
              <a:t>True-</a:t>
            </a:r>
            <a:r>
              <a:rPr lang="en-US" sz="4200" dirty="0">
                <a:latin typeface="Times New Roman" panose="02020603050405020304" pitchFamily="18" charset="0"/>
                <a:cs typeface="Times New Roman" panose="02020603050405020304" pitchFamily="18" charset="0"/>
                <a:sym typeface="Wingdings" panose="05000000000000000000" pitchFamily="2" charset="2"/>
              </a:rPr>
              <a:t> </a:t>
            </a:r>
            <a:r>
              <a:rPr lang="en-US" sz="4200" dirty="0" smtClean="0">
                <a:latin typeface="Times New Roman" panose="02020603050405020304" pitchFamily="18" charset="0"/>
                <a:cs typeface="Times New Roman" panose="02020603050405020304" pitchFamily="18" charset="0"/>
                <a:sym typeface="Wingdings" panose="05000000000000000000" pitchFamily="2" charset="2"/>
              </a:rPr>
              <a:t>      </a:t>
            </a:r>
            <a:r>
              <a:rPr lang="en-US" sz="4200" dirty="0" smtClean="0">
                <a:latin typeface="Times New Roman" panose="02020603050405020304" pitchFamily="18" charset="0"/>
                <a:cs typeface="Times New Roman" panose="02020603050405020304" pitchFamily="18" charset="0"/>
              </a:rPr>
              <a:t>1</a:t>
            </a:r>
          </a:p>
          <a:p>
            <a:pPr marL="1229868" lvl="3" indent="-571500" rtl="0">
              <a:lnSpc>
                <a:spcPct val="110000"/>
              </a:lnSpc>
              <a:buFont typeface="Arial" panose="020B0604020202020204" pitchFamily="34" charset="0"/>
              <a:buChar char="•"/>
            </a:pPr>
            <a:r>
              <a:rPr lang="en-US" sz="4200" dirty="0" smtClean="0">
                <a:latin typeface="Times New Roman" panose="02020603050405020304" pitchFamily="18" charset="0"/>
                <a:cs typeface="Times New Roman" panose="02020603050405020304" pitchFamily="18" charset="0"/>
              </a:rPr>
              <a:t>False  </a:t>
            </a:r>
            <a:r>
              <a:rPr lang="en-US" sz="4200" dirty="0" smtClean="0">
                <a:latin typeface="Times New Roman" panose="02020603050405020304" pitchFamily="18" charset="0"/>
                <a:cs typeface="Times New Roman" panose="02020603050405020304" pitchFamily="18" charset="0"/>
                <a:sym typeface="Wingdings" panose="05000000000000000000" pitchFamily="2" charset="2"/>
              </a:rPr>
              <a:t>    </a:t>
            </a:r>
            <a:r>
              <a:rPr lang="en-US" sz="4200" dirty="0" smtClean="0">
                <a:latin typeface="Times New Roman" panose="02020603050405020304" pitchFamily="18" charset="0"/>
                <a:cs typeface="Times New Roman" panose="02020603050405020304" pitchFamily="18" charset="0"/>
              </a:rPr>
              <a:t>0   </a:t>
            </a:r>
            <a:endParaRPr lang="ar-EG" dirty="0"/>
          </a:p>
        </p:txBody>
      </p:sp>
      <p:sp>
        <p:nvSpPr>
          <p:cNvPr id="2" name="Title 1"/>
          <p:cNvSpPr>
            <a:spLocks noGrp="1"/>
          </p:cNvSpPr>
          <p:nvPr>
            <p:ph type="title"/>
          </p:nvPr>
        </p:nvSpPr>
        <p:spPr/>
        <p:txBody>
          <a:bodyPr>
            <a:normAutofit/>
          </a:bodyPr>
          <a:lstStyle/>
          <a:p>
            <a:r>
              <a:rPr lang="en-US" sz="3000" dirty="0">
                <a:latin typeface="Times New Roman" panose="02020603050405020304" pitchFamily="18" charset="0"/>
                <a:cs typeface="Times New Roman" panose="02020603050405020304" pitchFamily="18" charset="0"/>
              </a:rPr>
              <a:t>3. Decision table testing (cont.)</a:t>
            </a:r>
            <a:endParaRPr lang="ar-EG" sz="3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2907803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Diagram 11"/>
          <p:cNvGraphicFramePr/>
          <p:nvPr/>
        </p:nvGraphicFramePr>
        <p:xfrm>
          <a:off x="2000250" y="3314700"/>
          <a:ext cx="4343400" cy="2209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2946" name="Rectangle 2"/>
          <p:cNvSpPr>
            <a:spLocks noGrp="1"/>
          </p:cNvSpPr>
          <p:nvPr>
            <p:ph type="title"/>
          </p:nvPr>
        </p:nvSpPr>
        <p:spPr/>
        <p:txBody>
          <a:bodyPr/>
          <a:lstStyle/>
          <a:p>
            <a:pPr algn="l"/>
            <a:r>
              <a:rPr lang="en-GB" sz="2100" dirty="0">
                <a:latin typeface="Times New Roman" panose="02020603050405020304" pitchFamily="18" charset="0"/>
                <a:ea typeface="+mn-ea"/>
                <a:cs typeface="Times New Roman" panose="02020603050405020304" pitchFamily="18" charset="0"/>
              </a:rPr>
              <a:t>Testing Interface To An Application</a:t>
            </a:r>
            <a:r>
              <a:rPr lang="de-DE" sz="2400" dirty="0"/>
              <a:t> </a:t>
            </a:r>
          </a:p>
        </p:txBody>
      </p:sp>
      <p:sp>
        <p:nvSpPr>
          <p:cNvPr id="8" name="Snip Same Side Corner Rectangle 7"/>
          <p:cNvSpPr/>
          <p:nvPr/>
        </p:nvSpPr>
        <p:spPr bwMode="auto">
          <a:xfrm>
            <a:off x="2057400" y="2114550"/>
            <a:ext cx="4343400" cy="742950"/>
          </a:xfrm>
          <a:prstGeom prst="snip2Same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none" lIns="68580" tIns="34290" rIns="68580" bIns="34290" numCol="1" rtlCol="0" anchor="ctr" anchorCtr="0" compatLnSpc="1">
            <a:prstTxWarp prst="textNoShape">
              <a:avLst/>
            </a:prstTxWarp>
          </a:bodyPr>
          <a:lstStyle/>
          <a:p>
            <a:pPr algn="ctr" rtl="0" fontAlgn="base">
              <a:spcBef>
                <a:spcPct val="0"/>
              </a:spcBef>
              <a:spcAft>
                <a:spcPct val="0"/>
              </a:spcAft>
            </a:pPr>
            <a:r>
              <a:rPr lang="en-US" sz="2400" dirty="0">
                <a:solidFill>
                  <a:schemeClr val="bg1"/>
                </a:solidFill>
              </a:rPr>
              <a:t>Web</a:t>
            </a:r>
            <a:r>
              <a:rPr lang="en-US" sz="1350" b="1" dirty="0">
                <a:solidFill>
                  <a:schemeClr val="bg1"/>
                </a:solidFill>
                <a:latin typeface="Arial" pitchFamily="34" charset="0"/>
              </a:rPr>
              <a:t> </a:t>
            </a:r>
            <a:r>
              <a:rPr lang="en-US" sz="2400" dirty="0">
                <a:solidFill>
                  <a:schemeClr val="bg1"/>
                </a:solidFill>
              </a:rPr>
              <a:t>Browser</a:t>
            </a:r>
          </a:p>
        </p:txBody>
      </p:sp>
      <p:sp>
        <p:nvSpPr>
          <p:cNvPr id="9" name="Down Arrow 8"/>
          <p:cNvSpPr/>
          <p:nvPr/>
        </p:nvSpPr>
        <p:spPr bwMode="auto">
          <a:xfrm>
            <a:off x="3829050" y="2914650"/>
            <a:ext cx="857250" cy="342900"/>
          </a:xfrm>
          <a:prstGeom prst="downArrow">
            <a:avLst/>
          </a:prstGeom>
          <a:solidFill>
            <a:schemeClr val="folHlink"/>
          </a:solidFill>
          <a:ln w="0" cap="flat" cmpd="sng" algn="ctr">
            <a:noFill/>
            <a:prstDash val="solid"/>
            <a:round/>
            <a:headEnd type="none" w="med" len="med"/>
            <a:tailEnd type="none" w="med" len="med"/>
          </a:ln>
          <a:effectLst/>
          <a:scene3d>
            <a:camera prst="perspectiveRelaxed"/>
            <a:lightRig rig="legacyFlat3" dir="b"/>
          </a:scene3d>
          <a:sp3d extrusionH="100000" prstMaterial="legacyMatte">
            <a:bevelT w="13500" h="13500" prst="angle"/>
            <a:bevelB w="13500" h="13500" prst="angle"/>
            <a:extrusionClr>
              <a:schemeClr val="folHlink"/>
            </a:extrusionClr>
          </a:sp3d>
        </p:spPr>
        <p:txBody>
          <a:bodyPr vert="horz" wrap="none" lIns="68580" tIns="34290" rIns="68580" bIns="34290" numCol="1" rtlCol="0" anchor="ctr" anchorCtr="0" compatLnSpc="1">
            <a:prstTxWarp prst="textNoShape">
              <a:avLst/>
            </a:prstTxWarp>
          </a:bodyPr>
          <a:lstStyle/>
          <a:p>
            <a:pPr algn="ctr" rtl="0" fontAlgn="base">
              <a:spcBef>
                <a:spcPct val="0"/>
              </a:spcBef>
              <a:spcAft>
                <a:spcPct val="0"/>
              </a:spcAft>
            </a:pPr>
            <a:endParaRPr lang="en-US" sz="1350" b="1" dirty="0">
              <a:latin typeface="Arial" pitchFamily="34" charset="0"/>
            </a:endParaRPr>
          </a:p>
        </p:txBody>
      </p:sp>
      <p:sp>
        <p:nvSpPr>
          <p:cNvPr id="10" name="Cube 9"/>
          <p:cNvSpPr/>
          <p:nvPr/>
        </p:nvSpPr>
        <p:spPr bwMode="auto">
          <a:xfrm>
            <a:off x="1543050" y="3314700"/>
            <a:ext cx="2457450" cy="2228850"/>
          </a:xfrm>
          <a:prstGeom prst="cube">
            <a:avLst/>
          </a:prstGeom>
          <a:solidFill>
            <a:schemeClr val="bg2">
              <a:lumMod val="25000"/>
            </a:schemeClr>
          </a:solidFill>
          <a:ln w="0" cap="flat" cmpd="sng" algn="ctr">
            <a:noFill/>
            <a:prstDash val="solid"/>
            <a:round/>
            <a:headEnd type="none" w="med" len="med"/>
            <a:tailEnd type="none" w="med" len="med"/>
          </a:ln>
          <a:effectLst>
            <a:outerShdw blurRad="76200" dir="18900000" sy="23000" kx="-1200000" algn="bl" rotWithShape="0">
              <a:prstClr val="black">
                <a:alpha val="20000"/>
              </a:prstClr>
            </a:outerShdw>
          </a:effectLst>
          <a:scene3d>
            <a:camera prst="legacyPerspectiveBottom"/>
            <a:lightRig rig="legacyFlat3" dir="b"/>
          </a:scene3d>
          <a:sp3d extrusionH="100000" prstMaterial="legacyMatte">
            <a:bevelT w="13500" h="13500" prst="angle"/>
            <a:bevelB w="13500" h="13500" prst="angle"/>
            <a:extrusionClr>
              <a:schemeClr val="folHlink"/>
            </a:extrusionClr>
          </a:sp3d>
        </p:spPr>
        <p:txBody>
          <a:bodyPr vert="horz" wrap="none" lIns="68580" tIns="34290" rIns="68580" bIns="34290" numCol="1" rtlCol="0" anchor="ctr" anchorCtr="0" compatLnSpc="1">
            <a:prstTxWarp prst="textNoShape">
              <a:avLst/>
            </a:prstTxWarp>
          </a:bodyPr>
          <a:lstStyle/>
          <a:p>
            <a:pPr algn="ctr" rtl="0" fontAlgn="base">
              <a:spcBef>
                <a:spcPct val="0"/>
              </a:spcBef>
              <a:spcAft>
                <a:spcPct val="0"/>
              </a:spcAft>
            </a:pPr>
            <a:endParaRPr lang="en-US" sz="1350" b="1" dirty="0">
              <a:latin typeface="Arial" pitchFamily="34" charset="0"/>
            </a:endParaRPr>
          </a:p>
        </p:txBody>
      </p:sp>
      <p:sp>
        <p:nvSpPr>
          <p:cNvPr id="11" name="Cube 10"/>
          <p:cNvSpPr/>
          <p:nvPr/>
        </p:nvSpPr>
        <p:spPr bwMode="auto">
          <a:xfrm>
            <a:off x="4457700" y="3314700"/>
            <a:ext cx="2457450" cy="2228850"/>
          </a:xfrm>
          <a:prstGeom prst="cube">
            <a:avLst/>
          </a:prstGeom>
          <a:solidFill>
            <a:schemeClr val="bg1">
              <a:lumMod val="95000"/>
              <a:alpha val="31000"/>
            </a:schemeClr>
          </a:solidFill>
          <a:ln>
            <a:solidFill>
              <a:schemeClr val="accent3">
                <a:lumMod val="75000"/>
              </a:schemeClr>
            </a:solidFill>
            <a:headEnd type="none" w="med" len="med"/>
            <a:tailEnd type="none" w="med" len="med"/>
          </a:ln>
          <a:effectLst>
            <a:outerShdw blurRad="76200" dir="18900000" sy="23000" kx="-1200000" algn="bl" rotWithShape="0">
              <a:prstClr val="black">
                <a:alpha val="20000"/>
              </a:prstClr>
            </a:outerShdw>
          </a:effectLst>
        </p:spPr>
        <p:style>
          <a:lnRef idx="0">
            <a:schemeClr val="accent3"/>
          </a:lnRef>
          <a:fillRef idx="3">
            <a:schemeClr val="accent3"/>
          </a:fillRef>
          <a:effectRef idx="3">
            <a:schemeClr val="accent3"/>
          </a:effectRef>
          <a:fontRef idx="minor">
            <a:schemeClr val="lt1"/>
          </a:fontRef>
        </p:style>
        <p:txBody>
          <a:bodyPr vert="horz" wrap="none" lIns="68580" tIns="34290" rIns="68580" bIns="34290" numCol="1" rtlCol="0" anchor="ctr" anchorCtr="0" compatLnSpc="1">
            <a:prstTxWarp prst="textNoShape">
              <a:avLst/>
            </a:prstTxWarp>
          </a:bodyPr>
          <a:lstStyle/>
          <a:p>
            <a:pPr algn="ctr" rtl="0" fontAlgn="base">
              <a:spcBef>
                <a:spcPct val="0"/>
              </a:spcBef>
              <a:spcAft>
                <a:spcPct val="0"/>
              </a:spcAft>
            </a:pPr>
            <a:endParaRPr lang="en-US" sz="1350" b="1" dirty="0">
              <a:solidFill>
                <a:schemeClr val="tx1"/>
              </a:solidFill>
              <a:latin typeface="Arial" pitchFamily="34" charset="0"/>
            </a:endParaRPr>
          </a:p>
        </p:txBody>
      </p:sp>
    </p:spTree>
    <p:extLst>
      <p:ext uri="{BB962C8B-B14F-4D97-AF65-F5344CB8AC3E}">
        <p14:creationId xmlns:p14="http://schemas.microsoft.com/office/powerpoint/2010/main" val="149595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10"/>
                                        </p:tgtEl>
                                      </p:cBhvr>
                                    </p:animEffect>
                                    <p:set>
                                      <p:cBhvr>
                                        <p:cTn id="7" dur="1" fill="hold">
                                          <p:stCondLst>
                                            <p:cond delay="499"/>
                                          </p:stCondLst>
                                        </p:cTn>
                                        <p:tgtEl>
                                          <p:spTgt spid="10"/>
                                        </p:tgtEl>
                                        <p:attrNameLst>
                                          <p:attrName>style.visibility</p:attrName>
                                        </p:attrNameLst>
                                      </p:cBhvr>
                                      <p:to>
                                        <p:strVal val="hidden"/>
                                      </p:to>
                                    </p:set>
                                  </p:childTnLst>
                                </p:cTn>
                              </p:par>
                            </p:childTnLst>
                          </p:cTn>
                        </p:par>
                        <p:par>
                          <p:cTn id="8" fill="hold">
                            <p:stCondLst>
                              <p:cond delay="500"/>
                            </p:stCondLst>
                            <p:childTnLst>
                              <p:par>
                                <p:cTn id="9" presetID="35" presetClass="path" presetSubtype="0" accel="50000" decel="50000" fill="hold" grpId="0" nodeType="afterEffect">
                                  <p:stCondLst>
                                    <p:cond delay="0"/>
                                  </p:stCondLst>
                                  <p:childTnLst>
                                    <p:animMotion origin="layout" path="M 0.04583 -0.00555 L -0.20417 -0.00555 " pathEditMode="relative" rAng="0" ptsTypes="AA">
                                      <p:cBhvr>
                                        <p:cTn id="10" dur="2000" fill="hold"/>
                                        <p:tgtEl>
                                          <p:spTgt spid="11"/>
                                        </p:tgtEl>
                                        <p:attrNameLst>
                                          <p:attrName>ppt_x</p:attrName>
                                          <p:attrName>ppt_y</p:attrName>
                                        </p:attrNameLst>
                                      </p:cBhvr>
                                      <p:rCtr x="-125" y="0"/>
                                    </p:animMotion>
                                  </p:childTnLst>
                                </p:cTn>
                              </p:par>
                            </p:childTnLst>
                          </p:cTn>
                        </p:par>
                        <p:par>
                          <p:cTn id="11" fill="hold">
                            <p:stCondLst>
                              <p:cond delay="2500"/>
                            </p:stCondLst>
                            <p:childTnLst>
                              <p:par>
                                <p:cTn id="12" presetID="6" presetClass="emph" presetSubtype="0" fill="hold" grpId="1" nodeType="afterEffect">
                                  <p:stCondLst>
                                    <p:cond delay="0"/>
                                  </p:stCondLst>
                                  <p:childTnLst>
                                    <p:animScale>
                                      <p:cBhvr>
                                        <p:cTn id="13" dur="2000" fill="hold"/>
                                        <p:tgtEl>
                                          <p:spTgt spid="11"/>
                                        </p:tgtEl>
                                      </p:cBhvr>
                                      <p:by x="2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1" grpId="1"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9" name="Rectangle 3"/>
          <p:cNvSpPr>
            <a:spLocks noGrp="1"/>
          </p:cNvSpPr>
          <p:nvPr>
            <p:ph idx="1"/>
          </p:nvPr>
        </p:nvSpPr>
        <p:spPr/>
        <p:txBody>
          <a:bodyPr/>
          <a:lstStyle/>
          <a:p>
            <a:pPr algn="l"/>
            <a:r>
              <a:rPr lang="pt-PT" sz="1800" dirty="0">
                <a:latin typeface="Times New Roman" panose="02020603050405020304" pitchFamily="18" charset="0"/>
                <a:cs typeface="Times New Roman" panose="02020603050405020304" pitchFamily="18" charset="0"/>
              </a:rPr>
              <a:t>Requirements for Calculating Car Insurance Premiums:</a:t>
            </a:r>
          </a:p>
          <a:p>
            <a:pPr marL="342900" lvl="1" indent="-302419" algn="just" rtl="0">
              <a:lnSpc>
                <a:spcPct val="100000"/>
              </a:lnSpc>
              <a:spcBef>
                <a:spcPts val="900"/>
              </a:spcBef>
              <a:spcAft>
                <a:spcPts val="150"/>
              </a:spcAft>
              <a:buSzPct val="100000"/>
              <a:buFont typeface="Wingdings" panose="05000000000000000000" pitchFamily="2" charset="2"/>
              <a:buChar char="§"/>
            </a:pPr>
            <a:r>
              <a:rPr lang="pt-PT" dirty="0">
                <a:latin typeface="Times New Roman" panose="02020603050405020304" pitchFamily="18" charset="0"/>
                <a:cs typeface="Times New Roman" panose="02020603050405020304" pitchFamily="18" charset="0"/>
              </a:rPr>
              <a:t>R1 For females less than 65 years of age, the premium is $500</a:t>
            </a:r>
          </a:p>
          <a:p>
            <a:pPr marL="342900" lvl="1" indent="-302419" algn="just" rtl="0">
              <a:lnSpc>
                <a:spcPct val="100000"/>
              </a:lnSpc>
              <a:spcBef>
                <a:spcPts val="900"/>
              </a:spcBef>
              <a:spcAft>
                <a:spcPts val="150"/>
              </a:spcAft>
              <a:buSzPct val="100000"/>
              <a:buFont typeface="Wingdings" panose="05000000000000000000" pitchFamily="2" charset="2"/>
              <a:buChar char="§"/>
            </a:pPr>
            <a:r>
              <a:rPr lang="pt-PT" dirty="0">
                <a:latin typeface="Times New Roman" panose="02020603050405020304" pitchFamily="18" charset="0"/>
                <a:cs typeface="Times New Roman" panose="02020603050405020304" pitchFamily="18" charset="0"/>
              </a:rPr>
              <a:t>R2 For males less than 25 years of age, the premium is $3000</a:t>
            </a:r>
          </a:p>
          <a:p>
            <a:pPr marL="342900" lvl="1" indent="-302419" algn="just" rtl="0">
              <a:lnSpc>
                <a:spcPct val="100000"/>
              </a:lnSpc>
              <a:spcBef>
                <a:spcPts val="900"/>
              </a:spcBef>
              <a:spcAft>
                <a:spcPts val="150"/>
              </a:spcAft>
              <a:buSzPct val="100000"/>
              <a:buFont typeface="Wingdings" panose="05000000000000000000" pitchFamily="2" charset="2"/>
              <a:buChar char="§"/>
            </a:pPr>
            <a:r>
              <a:rPr lang="pt-PT" dirty="0">
                <a:latin typeface="Times New Roman" panose="02020603050405020304" pitchFamily="18" charset="0"/>
                <a:cs typeface="Times New Roman" panose="02020603050405020304" pitchFamily="18" charset="0"/>
              </a:rPr>
              <a:t>R3 For males between 25 and 64 years of age, the premium is $1000</a:t>
            </a:r>
          </a:p>
          <a:p>
            <a:pPr marL="342900" lvl="1" indent="-302419" algn="just" rtl="0">
              <a:lnSpc>
                <a:spcPct val="100000"/>
              </a:lnSpc>
              <a:spcBef>
                <a:spcPts val="900"/>
              </a:spcBef>
              <a:spcAft>
                <a:spcPts val="150"/>
              </a:spcAft>
              <a:buSzPct val="100000"/>
              <a:buFont typeface="Wingdings" panose="05000000000000000000" pitchFamily="2" charset="2"/>
              <a:buChar char="§"/>
            </a:pPr>
            <a:r>
              <a:rPr lang="pt-PT" dirty="0">
                <a:latin typeface="Times New Roman" panose="02020603050405020304" pitchFamily="18" charset="0"/>
                <a:cs typeface="Times New Roman" panose="02020603050405020304" pitchFamily="18" charset="0"/>
              </a:rPr>
              <a:t>R4 For anyone 65 years of age or more, the premium is $1500</a:t>
            </a:r>
          </a:p>
          <a:p>
            <a:pPr marL="342900" indent="-302419" algn="just" rtl="0">
              <a:lnSpc>
                <a:spcPct val="100000"/>
              </a:lnSpc>
              <a:buFont typeface="Wingdings" panose="05000000000000000000" pitchFamily="2" charset="2"/>
              <a:buChar char="§"/>
            </a:pPr>
            <a:endParaRPr lang="pt-PT" sz="1800" dirty="0">
              <a:latin typeface="Times New Roman" panose="02020603050405020304" pitchFamily="18" charset="0"/>
              <a:cs typeface="Times New Roman" panose="02020603050405020304" pitchFamily="18" charset="0"/>
            </a:endParaRPr>
          </a:p>
        </p:txBody>
      </p:sp>
      <p:sp>
        <p:nvSpPr>
          <p:cNvPr id="142338" name="Rectangle 2"/>
          <p:cNvSpPr>
            <a:spLocks noGrp="1"/>
          </p:cNvSpPr>
          <p:nvPr>
            <p:ph type="title"/>
          </p:nvPr>
        </p:nvSpPr>
        <p:spPr/>
        <p:txBody>
          <a:bodyPr>
            <a:normAutofit/>
          </a:bodyPr>
          <a:lstStyle/>
          <a:p>
            <a:r>
              <a:rPr lang="en-US" sz="3300" dirty="0">
                <a:latin typeface="Times New Roman" panose="02020603050405020304" pitchFamily="18" charset="0"/>
                <a:cs typeface="Times New Roman" panose="02020603050405020304" pitchFamily="18" charset="0"/>
              </a:rPr>
              <a:t>Example </a:t>
            </a:r>
            <a:r>
              <a:rPr lang="pt-PT" sz="3300" dirty="0"/>
              <a:t>- </a:t>
            </a:r>
            <a:r>
              <a:rPr lang="pt-PT" sz="3300" dirty="0">
                <a:latin typeface="Times New Roman" panose="02020603050405020304" pitchFamily="18" charset="0"/>
                <a:cs typeface="Times New Roman" panose="02020603050405020304" pitchFamily="18" charset="0"/>
              </a:rPr>
              <a:t>Car Insurance</a:t>
            </a:r>
          </a:p>
        </p:txBody>
      </p:sp>
    </p:spTree>
    <p:extLst>
      <p:ext uri="{BB962C8B-B14F-4D97-AF65-F5344CB8AC3E}">
        <p14:creationId xmlns:p14="http://schemas.microsoft.com/office/powerpoint/2010/main" val="2046115289"/>
      </p:ext>
    </p:extLst>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5" name="Rectangle 3"/>
          <p:cNvSpPr>
            <a:spLocks noGrp="1"/>
          </p:cNvSpPr>
          <p:nvPr>
            <p:ph idx="1"/>
          </p:nvPr>
        </p:nvSpPr>
        <p:spPr/>
        <p:txBody>
          <a:bodyPr/>
          <a:lstStyle/>
          <a:p>
            <a:pPr algn="l"/>
            <a:r>
              <a:rPr lang="pt-PT" sz="1800" dirty="0">
                <a:latin typeface="Times New Roman" panose="02020603050405020304" pitchFamily="18" charset="0"/>
                <a:cs typeface="Times New Roman" panose="02020603050405020304" pitchFamily="18" charset="0"/>
              </a:rPr>
              <a:t>Methodically trace state conditions in the graphs, converting them into a limited-entry decision table. Each column in the table represents a test case.</a:t>
            </a:r>
          </a:p>
          <a:p>
            <a:endParaRPr lang="pt-PT" sz="1800" dirty="0"/>
          </a:p>
        </p:txBody>
      </p:sp>
      <p:sp>
        <p:nvSpPr>
          <p:cNvPr id="146434" name="Rectangle 2"/>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Example </a:t>
            </a:r>
            <a:r>
              <a:rPr lang="pt-PT" dirty="0"/>
              <a:t>- </a:t>
            </a:r>
            <a:r>
              <a:rPr lang="pt-PT" dirty="0">
                <a:latin typeface="Times New Roman" panose="02020603050405020304" pitchFamily="18" charset="0"/>
                <a:cs typeface="Times New Roman" panose="02020603050405020304" pitchFamily="18" charset="0"/>
              </a:rPr>
              <a:t>Car Insurance</a:t>
            </a:r>
            <a:endParaRPr lang="pt-PT" dirty="0"/>
          </a:p>
        </p:txBody>
      </p:sp>
      <p:pic>
        <p:nvPicPr>
          <p:cNvPr id="146436" name="Picture 4"/>
          <p:cNvPicPr>
            <a:picLocks noChangeAspect="1" noChangeArrowheads="1"/>
          </p:cNvPicPr>
          <p:nvPr/>
        </p:nvPicPr>
        <p:blipFill>
          <a:blip r:embed="rId3" cstate="print"/>
          <a:srcRect/>
          <a:stretch>
            <a:fillRect/>
          </a:stretch>
        </p:blipFill>
        <p:spPr bwMode="auto">
          <a:xfrm>
            <a:off x="1314450" y="2743201"/>
            <a:ext cx="6067425" cy="2591990"/>
          </a:xfrm>
          <a:prstGeom prst="rect">
            <a:avLst/>
          </a:prstGeom>
          <a:noFill/>
          <a:ln w="9525">
            <a:noFill/>
            <a:miter lim="800000"/>
            <a:headEnd type="none" w="sm" len="sm"/>
            <a:tailEnd type="none" w="sm" len="sm"/>
          </a:ln>
        </p:spPr>
      </p:pic>
      <p:pic>
        <p:nvPicPr>
          <p:cNvPr id="5" name="Picture 4"/>
          <p:cNvPicPr>
            <a:picLocks noChangeAspect="1" noChangeArrowheads="1"/>
          </p:cNvPicPr>
          <p:nvPr/>
        </p:nvPicPr>
        <p:blipFill>
          <a:blip r:embed="rId3" cstate="print"/>
          <a:srcRect r="48195"/>
          <a:stretch>
            <a:fillRect/>
          </a:stretch>
        </p:blipFill>
        <p:spPr bwMode="auto">
          <a:xfrm>
            <a:off x="1314450" y="2743201"/>
            <a:ext cx="3143250" cy="2591990"/>
          </a:xfrm>
          <a:prstGeom prst="rect">
            <a:avLst/>
          </a:prstGeom>
          <a:noFill/>
          <a:ln w="9525">
            <a:noFill/>
            <a:miter lim="800000"/>
            <a:headEnd type="none" w="sm" len="sm"/>
            <a:tailEnd type="none" w="sm" len="sm"/>
          </a:ln>
        </p:spPr>
      </p:pic>
      <p:pic>
        <p:nvPicPr>
          <p:cNvPr id="6" name="Picture 4"/>
          <p:cNvPicPr>
            <a:picLocks noChangeAspect="1" noChangeArrowheads="1"/>
          </p:cNvPicPr>
          <p:nvPr/>
        </p:nvPicPr>
        <p:blipFill>
          <a:blip r:embed="rId3" cstate="print"/>
          <a:srcRect r="59576"/>
          <a:stretch>
            <a:fillRect/>
          </a:stretch>
        </p:blipFill>
        <p:spPr bwMode="auto">
          <a:xfrm>
            <a:off x="1314450" y="2743201"/>
            <a:ext cx="2452688" cy="2591990"/>
          </a:xfrm>
          <a:prstGeom prst="rect">
            <a:avLst/>
          </a:prstGeom>
          <a:noFill/>
          <a:ln w="9525">
            <a:noFill/>
            <a:miter lim="800000"/>
            <a:headEnd type="none" w="sm" len="sm"/>
            <a:tailEnd type="none" w="sm" len="sm"/>
          </a:ln>
        </p:spPr>
      </p:pic>
    </p:spTree>
    <p:extLst>
      <p:ext uri="{BB962C8B-B14F-4D97-AF65-F5344CB8AC3E}">
        <p14:creationId xmlns:p14="http://schemas.microsoft.com/office/powerpoint/2010/main" val="373161406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46436"/>
                                        </p:tgtEl>
                                        <p:attrNameLst>
                                          <p:attrName>style.visibility</p:attrName>
                                        </p:attrNameLst>
                                      </p:cBhvr>
                                      <p:to>
                                        <p:strVal val="visible"/>
                                      </p:to>
                                    </p:set>
                                    <p:animEffect transition="in" filter="wipe(left)">
                                      <p:cBhvr>
                                        <p:cTn id="12" dur="500"/>
                                        <p:tgtEl>
                                          <p:spTgt spid="1464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lnSpcReduction="10000"/>
          </a:bodyPr>
          <a:lstStyle/>
          <a:p>
            <a:pPr marL="342900" indent="-302419" algn="just" rtl="0">
              <a:lnSpc>
                <a:spcPct val="120000"/>
              </a:lnSpc>
              <a:buFont typeface="Wingdings" panose="05000000000000000000" pitchFamily="2" charset="2"/>
              <a:buChar char="§"/>
            </a:pPr>
            <a:r>
              <a:rPr lang="en-US" sz="2175" dirty="0">
                <a:latin typeface="Times New Roman" panose="02020603050405020304" pitchFamily="18" charset="0"/>
                <a:cs typeface="Times New Roman" panose="02020603050405020304" pitchFamily="18" charset="0"/>
              </a:rPr>
              <a:t>A system may exhibit a different response depending on current conditions or previous history (its state). In this case, that aspect of the system can be shown with a state transition diagram. </a:t>
            </a:r>
          </a:p>
          <a:p>
            <a:pPr marL="342900" indent="-302419" algn="just" rtl="0">
              <a:lnSpc>
                <a:spcPct val="120000"/>
              </a:lnSpc>
              <a:buFont typeface="Wingdings" panose="05000000000000000000" pitchFamily="2" charset="2"/>
              <a:buChar char="§"/>
            </a:pPr>
            <a:r>
              <a:rPr lang="en-US" sz="2175" dirty="0">
                <a:latin typeface="Times New Roman" panose="02020603050405020304" pitchFamily="18" charset="0"/>
                <a:cs typeface="Times New Roman" panose="02020603050405020304" pitchFamily="18" charset="0"/>
              </a:rPr>
              <a:t>It allows the tester to view the software in terms of its states, transitions between states, the inputs or events that trigger state changes (transitions) and the actions which may result from those transitions. </a:t>
            </a:r>
          </a:p>
          <a:p>
            <a:pPr marL="342900" indent="-302419" algn="just" rtl="0">
              <a:lnSpc>
                <a:spcPct val="120000"/>
              </a:lnSpc>
              <a:buFont typeface="Wingdings" panose="05000000000000000000" pitchFamily="2" charset="2"/>
              <a:buChar char="§"/>
            </a:pPr>
            <a:r>
              <a:rPr lang="en-US" sz="2175" dirty="0">
                <a:latin typeface="Times New Roman" panose="02020603050405020304" pitchFamily="18" charset="0"/>
                <a:cs typeface="Times New Roman" panose="02020603050405020304" pitchFamily="18" charset="0"/>
              </a:rPr>
              <a:t>The states of the system or object under test are separate, identifiable and finite in number.</a:t>
            </a:r>
          </a:p>
          <a:p>
            <a:pPr marL="342900" indent="-302419" algn="just" rtl="0">
              <a:lnSpc>
                <a:spcPct val="120000"/>
              </a:lnSpc>
              <a:buFont typeface="Wingdings" panose="05000000000000000000" pitchFamily="2" charset="2"/>
              <a:buChar char="§"/>
            </a:pPr>
            <a:r>
              <a:rPr lang="en-US" sz="2175" dirty="0">
                <a:latin typeface="Times New Roman" panose="02020603050405020304" pitchFamily="18" charset="0"/>
                <a:cs typeface="Times New Roman" panose="02020603050405020304" pitchFamily="18" charset="0"/>
              </a:rPr>
              <a:t>Tests can be designed to cover a typical sequence of states, to cover every state, to exercise every transition, to exercise specific sequences of transitions or to test invalid transitions.</a:t>
            </a:r>
          </a:p>
          <a:p>
            <a:endParaRPr lang="ar-EG" dirty="0"/>
          </a:p>
        </p:txBody>
      </p:sp>
      <p:sp>
        <p:nvSpPr>
          <p:cNvPr id="2" name="Title 1"/>
          <p:cNvSpPr>
            <a:spLocks noGrp="1"/>
          </p:cNvSpPr>
          <p:nvPr>
            <p:ph type="title"/>
          </p:nvPr>
        </p:nvSpPr>
        <p:spPr/>
        <p:txBody>
          <a:bodyPr>
            <a:normAutofit/>
          </a:bodyPr>
          <a:lstStyle/>
          <a:p>
            <a:r>
              <a:rPr lang="en-US" sz="3000" dirty="0">
                <a:latin typeface="Times New Roman" panose="02020603050405020304" pitchFamily="18" charset="0"/>
                <a:cs typeface="Times New Roman" panose="02020603050405020304" pitchFamily="18" charset="0"/>
              </a:rPr>
              <a:t>4. State Transition Testing</a:t>
            </a:r>
            <a:endParaRPr lang="ar-EG" sz="3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8147405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prstGeom prst="rect">
            <a:avLst/>
          </a:prstGeom>
        </p:spPr>
        <p:txBody>
          <a:bodyPr/>
          <a:lstStyle/>
          <a:p>
            <a:fld id="{771683E6-83BF-4D57-B23E-04E08475B54C}" type="slidenum">
              <a:rPr lang="en-US" altLang="en-US"/>
              <a:pPr/>
              <a:t>23</a:t>
            </a:fld>
            <a:endParaRPr lang="en-US" altLang="en-US" dirty="0"/>
          </a:p>
        </p:txBody>
      </p:sp>
      <p:sp>
        <p:nvSpPr>
          <p:cNvPr id="3075" name="Rectangle 3"/>
          <p:cNvSpPr>
            <a:spLocks noGrp="1" noChangeArrowheads="1"/>
          </p:cNvSpPr>
          <p:nvPr>
            <p:ph idx="1"/>
          </p:nvPr>
        </p:nvSpPr>
        <p:spPr/>
        <p:txBody>
          <a:bodyPr>
            <a:normAutofit/>
          </a:bodyPr>
          <a:lstStyle/>
          <a:p>
            <a:pPr algn="l" rtl="0">
              <a:buFont typeface="Wingdings" pitchFamily="2" charset="2"/>
              <a:buNone/>
            </a:pPr>
            <a:r>
              <a:rPr lang="en-GB" sz="1950" b="1" dirty="0"/>
              <a:t>1- </a:t>
            </a:r>
            <a:r>
              <a:rPr lang="en-GB" sz="1950" b="1" dirty="0">
                <a:latin typeface="Times New Roman" pitchFamily="18" charset="0"/>
                <a:cs typeface="Times New Roman" pitchFamily="18" charset="0"/>
              </a:rPr>
              <a:t>Make a reservation</a:t>
            </a:r>
            <a:endParaRPr lang="en-US" sz="1950" dirty="0">
              <a:latin typeface="Times New Roman" pitchFamily="18" charset="0"/>
              <a:cs typeface="Times New Roman" pitchFamily="18" charset="0"/>
            </a:endParaRPr>
          </a:p>
          <a:p>
            <a:pPr algn="l" rtl="0"/>
            <a:r>
              <a:rPr lang="en-GB" sz="1950" dirty="0">
                <a:latin typeface="Times New Roman" pitchFamily="18" charset="0"/>
                <a:cs typeface="Times New Roman" pitchFamily="18" charset="0"/>
              </a:rPr>
              <a:t>Provide information including departure and destination cities, dates, and times. </a:t>
            </a:r>
          </a:p>
          <a:p>
            <a:pPr algn="l" rtl="0">
              <a:buFont typeface="Wingdings" pitchFamily="2" charset="2"/>
              <a:buNone/>
            </a:pPr>
            <a:endParaRPr lang="en-GB" sz="675" dirty="0">
              <a:latin typeface="Times New Roman" pitchFamily="18" charset="0"/>
              <a:cs typeface="Times New Roman" pitchFamily="18" charset="0"/>
            </a:endParaRPr>
          </a:p>
          <a:p>
            <a:pPr algn="l" rtl="0"/>
            <a:r>
              <a:rPr lang="en-GB" sz="1950" dirty="0">
                <a:latin typeface="Times New Roman" pitchFamily="18" charset="0"/>
                <a:cs typeface="Times New Roman" pitchFamily="18" charset="0"/>
              </a:rPr>
              <a:t>A reservation agent uses that information to make a reservation. </a:t>
            </a:r>
          </a:p>
          <a:p>
            <a:pPr algn="l" rtl="0"/>
            <a:endParaRPr lang="en-GB" sz="675" dirty="0">
              <a:latin typeface="Times New Roman" pitchFamily="18" charset="0"/>
              <a:cs typeface="Times New Roman" pitchFamily="18" charset="0"/>
            </a:endParaRPr>
          </a:p>
          <a:p>
            <a:pPr algn="l" rtl="0"/>
            <a:r>
              <a:rPr lang="en-GB" sz="1950" dirty="0">
                <a:latin typeface="Times New Roman" pitchFamily="18" charset="0"/>
                <a:cs typeface="Times New Roman" pitchFamily="18" charset="0"/>
              </a:rPr>
              <a:t>At that point, the </a:t>
            </a:r>
            <a:r>
              <a:rPr lang="en-GB" sz="1950" b="1" dirty="0">
                <a:latin typeface="Times New Roman" pitchFamily="18" charset="0"/>
                <a:cs typeface="Times New Roman" pitchFamily="18" charset="0"/>
              </a:rPr>
              <a:t>Reservation</a:t>
            </a:r>
            <a:r>
              <a:rPr lang="en-GB" sz="1950" dirty="0">
                <a:latin typeface="Times New Roman" pitchFamily="18" charset="0"/>
                <a:cs typeface="Times New Roman" pitchFamily="18" charset="0"/>
              </a:rPr>
              <a:t> is in the </a:t>
            </a:r>
            <a:r>
              <a:rPr lang="en-GB" sz="1950" b="1" dirty="0">
                <a:latin typeface="Times New Roman" pitchFamily="18" charset="0"/>
                <a:cs typeface="Times New Roman" pitchFamily="18" charset="0"/>
              </a:rPr>
              <a:t>Made</a:t>
            </a:r>
            <a:r>
              <a:rPr lang="en-GB" sz="1950" dirty="0">
                <a:latin typeface="Times New Roman" pitchFamily="18" charset="0"/>
                <a:cs typeface="Times New Roman" pitchFamily="18" charset="0"/>
              </a:rPr>
              <a:t> state. </a:t>
            </a:r>
          </a:p>
          <a:p>
            <a:pPr algn="l" rtl="0">
              <a:buFont typeface="Wingdings" pitchFamily="2" charset="2"/>
              <a:buNone/>
            </a:pPr>
            <a:r>
              <a:rPr lang="en-GB" sz="1950" dirty="0">
                <a:latin typeface="Times New Roman" pitchFamily="18" charset="0"/>
                <a:cs typeface="Times New Roman" pitchFamily="18" charset="0"/>
              </a:rPr>
              <a:t>	The system creates and starts a timer. </a:t>
            </a:r>
          </a:p>
          <a:p>
            <a:pPr algn="l" rtl="0">
              <a:buFont typeface="Wingdings" pitchFamily="2" charset="2"/>
              <a:buNone/>
            </a:pPr>
            <a:endParaRPr lang="en-GB" sz="675" dirty="0">
              <a:latin typeface="Times New Roman" pitchFamily="18" charset="0"/>
              <a:cs typeface="Times New Roman" pitchFamily="18" charset="0"/>
            </a:endParaRPr>
          </a:p>
          <a:p>
            <a:pPr algn="l" rtl="0"/>
            <a:r>
              <a:rPr lang="en-GB" sz="1950" dirty="0">
                <a:latin typeface="Times New Roman" pitchFamily="18" charset="0"/>
                <a:cs typeface="Times New Roman" pitchFamily="18" charset="0"/>
              </a:rPr>
              <a:t>If this timer expires before the reservation is paid for, the reservation is cancelled by the system. </a:t>
            </a:r>
            <a:endParaRPr lang="en-US" sz="1950" dirty="0">
              <a:latin typeface="Times New Roman" pitchFamily="18" charset="0"/>
              <a:cs typeface="Times New Roman" pitchFamily="18" charset="0"/>
            </a:endParaRPr>
          </a:p>
        </p:txBody>
      </p:sp>
      <p:sp>
        <p:nvSpPr>
          <p:cNvPr id="3074" name="Rectangle 2"/>
          <p:cNvSpPr>
            <a:spLocks noGrp="1" noChangeArrowheads="1"/>
          </p:cNvSpPr>
          <p:nvPr>
            <p:ph type="title"/>
          </p:nvPr>
        </p:nvSpPr>
        <p:spPr/>
        <p:txBody>
          <a:bodyPr>
            <a:normAutofit/>
          </a:bodyPr>
          <a:lstStyle/>
          <a:p>
            <a:r>
              <a:rPr lang="en-GB" dirty="0" smtClean="0">
                <a:latin typeface="Times New Roman" pitchFamily="18" charset="0"/>
                <a:cs typeface="Times New Roman" pitchFamily="18" charset="0"/>
              </a:rPr>
              <a:t>Example</a:t>
            </a:r>
            <a:r>
              <a:rPr lang="en-US" dirty="0" smtClean="0">
                <a:latin typeface="Times New Roman" pitchFamily="18" charset="0"/>
                <a:cs typeface="Times New Roman" pitchFamily="18" charset="0"/>
              </a:rPr>
              <a:t>: </a:t>
            </a:r>
            <a:r>
              <a:rPr lang="en-GB" dirty="0">
                <a:latin typeface="Times New Roman" pitchFamily="18" charset="0"/>
                <a:cs typeface="Times New Roman" pitchFamily="18" charset="0"/>
              </a:rPr>
              <a:t>Reservation System</a:t>
            </a:r>
            <a:r>
              <a:rPr lang="en-US" dirty="0" smtClean="0"/>
              <a:t> </a:t>
            </a:r>
            <a:endParaRPr lang="en-US" dirty="0"/>
          </a:p>
        </p:txBody>
      </p:sp>
    </p:spTree>
    <p:extLst>
      <p:ext uri="{BB962C8B-B14F-4D97-AF65-F5344CB8AC3E}">
        <p14:creationId xmlns:p14="http://schemas.microsoft.com/office/powerpoint/2010/main" val="144176319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5"/>
          <p:cNvSpPr>
            <a:spLocks noGrp="1"/>
          </p:cNvSpPr>
          <p:nvPr>
            <p:ph type="sldNum" sz="quarter" idx="12"/>
          </p:nvPr>
        </p:nvSpPr>
        <p:spPr>
          <a:prstGeom prst="rect">
            <a:avLst/>
          </a:prstGeom>
        </p:spPr>
        <p:txBody>
          <a:bodyPr/>
          <a:lstStyle/>
          <a:p>
            <a:fld id="{0AEA6386-C907-4E58-9FC6-5217B2669100}" type="slidenum">
              <a:rPr lang="en-US" altLang="en-US"/>
              <a:pPr/>
              <a:t>24</a:t>
            </a:fld>
            <a:endParaRPr lang="en-US" altLang="en-US" dirty="0"/>
          </a:p>
        </p:txBody>
      </p:sp>
      <p:pic>
        <p:nvPicPr>
          <p:cNvPr id="7172" name="Picture 4" descr="Click To expand"/>
          <p:cNvPicPr>
            <a:picLocks noGrp="1" noChangeAspect="1" noChangeArrowheads="1"/>
          </p:cNvPicPr>
          <p:nvPr>
            <p:ph idx="1"/>
          </p:nvPr>
        </p:nvPicPr>
        <p:blipFill>
          <a:blip r:embed="rId3" cstate="print"/>
          <a:stretch>
            <a:fillRect/>
          </a:stretch>
        </p:blipFill>
        <p:spPr>
          <a:xfrm>
            <a:off x="2267744" y="1044323"/>
            <a:ext cx="3416300" cy="3276600"/>
          </a:xfrm>
          <a:noFill/>
          <a:ln/>
        </p:spPr>
      </p:pic>
      <p:sp>
        <p:nvSpPr>
          <p:cNvPr id="7170" name="Rectangle 2"/>
          <p:cNvSpPr>
            <a:spLocks noGrp="1" noChangeArrowheads="1"/>
          </p:cNvSpPr>
          <p:nvPr>
            <p:ph type="title"/>
          </p:nvPr>
        </p:nvSpPr>
        <p:spPr/>
        <p:txBody>
          <a:bodyPr>
            <a:normAutofit/>
          </a:bodyPr>
          <a:lstStyle/>
          <a:p>
            <a:r>
              <a:rPr lang="en-GB" dirty="0">
                <a:latin typeface="Times New Roman" pitchFamily="18" charset="0"/>
                <a:cs typeface="Times New Roman" pitchFamily="18" charset="0"/>
              </a:rPr>
              <a:t>Example</a:t>
            </a:r>
            <a:r>
              <a:rPr lang="en-US" dirty="0">
                <a:latin typeface="Times New Roman" pitchFamily="18" charset="0"/>
                <a:cs typeface="Times New Roman" pitchFamily="18" charset="0"/>
              </a:rPr>
              <a:t>: </a:t>
            </a:r>
            <a:r>
              <a:rPr lang="en-GB" dirty="0">
                <a:latin typeface="Times New Roman" pitchFamily="18" charset="0"/>
                <a:cs typeface="Times New Roman" pitchFamily="18" charset="0"/>
              </a:rPr>
              <a:t>Reservation System</a:t>
            </a:r>
            <a:r>
              <a:rPr lang="en-US" dirty="0"/>
              <a:t> </a:t>
            </a:r>
            <a:endParaRPr lang="en-US" dirty="0">
              <a:latin typeface="Times New Roman" pitchFamily="18" charset="0"/>
              <a:cs typeface="Times New Roman" pitchFamily="18" charset="0"/>
            </a:endParaRPr>
          </a:p>
        </p:txBody>
      </p:sp>
      <p:sp>
        <p:nvSpPr>
          <p:cNvPr id="7173" name="Text Box 5"/>
          <p:cNvSpPr txBox="1">
            <a:spLocks noChangeArrowheads="1"/>
          </p:cNvSpPr>
          <p:nvPr/>
        </p:nvSpPr>
        <p:spPr bwMode="auto">
          <a:xfrm>
            <a:off x="683568" y="4653136"/>
            <a:ext cx="6279776" cy="1015663"/>
          </a:xfrm>
          <a:prstGeom prst="rect">
            <a:avLst/>
          </a:prstGeom>
          <a:noFill/>
          <a:ln w="9525">
            <a:noFill/>
            <a:miter lim="800000"/>
            <a:headEnd/>
            <a:tailEnd/>
          </a:ln>
          <a:effectLst/>
        </p:spPr>
        <p:txBody>
          <a:bodyPr wrap="square">
            <a:spAutoFit/>
          </a:bodyPr>
          <a:lstStyle/>
          <a:p>
            <a:pPr algn="l" rtl="0"/>
            <a:r>
              <a:rPr lang="en-GB" sz="1500" b="1" dirty="0">
                <a:latin typeface="Times New Roman" pitchFamily="18" charset="0"/>
                <a:cs typeface="Times New Roman" pitchFamily="18" charset="0"/>
              </a:rPr>
              <a:t>giveInfo</a:t>
            </a:r>
            <a:r>
              <a:rPr lang="en-GB" sz="1500" dirty="0">
                <a:latin typeface="Times New Roman" pitchFamily="18" charset="0"/>
                <a:cs typeface="Times New Roman" pitchFamily="18" charset="0"/>
              </a:rPr>
              <a:t>, is an event that comes into the system from the outside world. </a:t>
            </a:r>
          </a:p>
          <a:p>
            <a:pPr algn="l" rtl="0"/>
            <a:endParaRPr lang="en-GB" sz="1500" dirty="0">
              <a:latin typeface="Times New Roman" pitchFamily="18" charset="0"/>
              <a:cs typeface="Times New Roman" pitchFamily="18" charset="0"/>
            </a:endParaRPr>
          </a:p>
          <a:p>
            <a:pPr algn="l" rtl="0"/>
            <a:r>
              <a:rPr lang="en-GB" sz="1500" dirty="0">
                <a:latin typeface="Times New Roman" pitchFamily="18" charset="0"/>
                <a:cs typeface="Times New Roman" pitchFamily="18" charset="0"/>
              </a:rPr>
              <a:t>The command after the "</a:t>
            </a:r>
            <a:r>
              <a:rPr lang="en-GB" sz="1500" b="1" dirty="0">
                <a:latin typeface="Times New Roman" pitchFamily="18" charset="0"/>
                <a:cs typeface="Times New Roman" pitchFamily="18" charset="0"/>
              </a:rPr>
              <a:t>/</a:t>
            </a:r>
            <a:r>
              <a:rPr lang="en-GB" sz="1500" dirty="0">
                <a:latin typeface="Times New Roman" pitchFamily="18" charset="0"/>
                <a:cs typeface="Times New Roman" pitchFamily="18" charset="0"/>
              </a:rPr>
              <a:t>" denotes an action of the system; in this case </a:t>
            </a:r>
            <a:r>
              <a:rPr lang="en-GB" sz="1500" b="1" dirty="0">
                <a:latin typeface="Times New Roman" pitchFamily="18" charset="0"/>
                <a:cs typeface="Times New Roman" pitchFamily="18" charset="0"/>
              </a:rPr>
              <a:t>startPayTimer.</a:t>
            </a:r>
            <a:r>
              <a:rPr lang="en-GB" sz="1500" dirty="0">
                <a:latin typeface="Times New Roman" pitchFamily="18" charset="0"/>
                <a:cs typeface="Times New Roman" pitchFamily="18" charset="0"/>
              </a:rPr>
              <a:t> </a:t>
            </a:r>
            <a:endParaRPr lang="en-US" sz="1500" dirty="0">
              <a:latin typeface="Times New Roman" pitchFamily="18" charset="0"/>
              <a:cs typeface="Times New Roman" pitchFamily="18" charset="0"/>
            </a:endParaRPr>
          </a:p>
        </p:txBody>
      </p:sp>
    </p:spTree>
    <p:extLst>
      <p:ext uri="{BB962C8B-B14F-4D97-AF65-F5344CB8AC3E}">
        <p14:creationId xmlns:p14="http://schemas.microsoft.com/office/powerpoint/2010/main" val="113472952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prstGeom prst="rect">
            <a:avLst/>
          </a:prstGeom>
        </p:spPr>
        <p:txBody>
          <a:bodyPr/>
          <a:lstStyle/>
          <a:p>
            <a:fld id="{A127C161-C38C-4F9D-AFF6-5329FC6B024C}" type="slidenum">
              <a:rPr lang="en-US" altLang="en-US"/>
              <a:pPr/>
              <a:t>25</a:t>
            </a:fld>
            <a:endParaRPr lang="en-US" altLang="en-US" dirty="0"/>
          </a:p>
        </p:txBody>
      </p:sp>
      <p:sp>
        <p:nvSpPr>
          <p:cNvPr id="93187" name="Rectangle 3"/>
          <p:cNvSpPr>
            <a:spLocks noGrp="1" noChangeArrowheads="1"/>
          </p:cNvSpPr>
          <p:nvPr>
            <p:ph idx="1"/>
          </p:nvPr>
        </p:nvSpPr>
        <p:spPr/>
        <p:txBody>
          <a:bodyPr>
            <a:normAutofit/>
          </a:bodyPr>
          <a:lstStyle/>
          <a:p>
            <a:pPr algn="l" rtl="0">
              <a:lnSpc>
                <a:spcPct val="90000"/>
              </a:lnSpc>
              <a:buFont typeface="Wingdings" panose="05000000000000000000" pitchFamily="2" charset="2"/>
              <a:buChar char="§"/>
            </a:pPr>
            <a:r>
              <a:rPr lang="en-US" sz="2100" dirty="0">
                <a:solidFill>
                  <a:schemeClr val="tx1"/>
                </a:solidFill>
                <a:latin typeface="Times New Roman" pitchFamily="18" charset="0"/>
                <a:cs typeface="Times New Roman" pitchFamily="18" charset="0"/>
              </a:rPr>
              <a:t>When money is paid, through initiation of the PayMoney action, the system goes into the “Paid” state.</a:t>
            </a:r>
          </a:p>
          <a:p>
            <a:pPr lvl="1" algn="l" rtl="0">
              <a:lnSpc>
                <a:spcPct val="90000"/>
              </a:lnSpc>
              <a:buFont typeface="Wingdings" panose="05000000000000000000" pitchFamily="2" charset="2"/>
              <a:buChar char="§"/>
            </a:pPr>
            <a:r>
              <a:rPr lang="en-GB" sz="2100" dirty="0">
                <a:solidFill>
                  <a:schemeClr val="tx1"/>
                </a:solidFill>
                <a:latin typeface="Times New Roman" pitchFamily="18" charset="0"/>
                <a:cs typeface="Times New Roman" pitchFamily="18" charset="0"/>
              </a:rPr>
              <a:t>Events may have parameters associated with them. For example, Pay Money may indicate Cash, Check, Debit Card, or Credit Card</a:t>
            </a:r>
          </a:p>
          <a:p>
            <a:pPr algn="l" rtl="0">
              <a:lnSpc>
                <a:spcPct val="90000"/>
              </a:lnSpc>
              <a:buFont typeface="Wingdings" panose="05000000000000000000" pitchFamily="2" charset="2"/>
              <a:buChar char="§"/>
            </a:pPr>
            <a:r>
              <a:rPr lang="en-US" sz="2100" dirty="0">
                <a:solidFill>
                  <a:schemeClr val="tx1"/>
                </a:solidFill>
                <a:latin typeface="Times New Roman" pitchFamily="18" charset="0"/>
                <a:cs typeface="Times New Roman" pitchFamily="18" charset="0"/>
              </a:rPr>
              <a:t>When the ticket is printed, the system goes into the Ticketed State</a:t>
            </a:r>
          </a:p>
          <a:p>
            <a:pPr algn="l" rtl="0">
              <a:lnSpc>
                <a:spcPct val="90000"/>
              </a:lnSpc>
              <a:buFont typeface="Wingdings" panose="05000000000000000000" pitchFamily="2" charset="2"/>
              <a:buChar char="§"/>
            </a:pPr>
            <a:r>
              <a:rPr lang="en-US" sz="2100" dirty="0">
                <a:solidFill>
                  <a:schemeClr val="tx1"/>
                </a:solidFill>
                <a:latin typeface="Times New Roman" pitchFamily="18" charset="0"/>
                <a:cs typeface="Times New Roman" pitchFamily="18" charset="0"/>
              </a:rPr>
              <a:t>Upon boarding the plane, the customer gives the boarding pass along with the ticket, which signals that the ticket has been Used.</a:t>
            </a:r>
          </a:p>
          <a:p>
            <a:pPr lvl="1" algn="l" rtl="0">
              <a:lnSpc>
                <a:spcPct val="90000"/>
              </a:lnSpc>
              <a:buFont typeface="Wingdings" panose="05000000000000000000" pitchFamily="2" charset="2"/>
              <a:buChar char="§"/>
            </a:pPr>
            <a:r>
              <a:rPr lang="en-US" sz="2100" dirty="0">
                <a:solidFill>
                  <a:schemeClr val="tx1"/>
                </a:solidFill>
                <a:latin typeface="Times New Roman" pitchFamily="18" charset="0"/>
                <a:cs typeface="Times New Roman" pitchFamily="18" charset="0"/>
              </a:rPr>
              <a:t>Anything else after this state?</a:t>
            </a:r>
          </a:p>
        </p:txBody>
      </p:sp>
      <p:sp>
        <p:nvSpPr>
          <p:cNvPr id="93186" name="Rectangle 2"/>
          <p:cNvSpPr>
            <a:spLocks noGrp="1" noChangeArrowheads="1"/>
          </p:cNvSpPr>
          <p:nvPr>
            <p:ph type="title"/>
          </p:nvPr>
        </p:nvSpPr>
        <p:spPr/>
        <p:txBody>
          <a:bodyPr>
            <a:normAutofit/>
          </a:bodyPr>
          <a:lstStyle/>
          <a:p>
            <a:r>
              <a:rPr lang="en-GB" dirty="0">
                <a:latin typeface="Times New Roman" pitchFamily="18" charset="0"/>
                <a:cs typeface="Times New Roman" pitchFamily="18" charset="0"/>
              </a:rPr>
              <a:t>Example</a:t>
            </a:r>
            <a:r>
              <a:rPr lang="en-US" dirty="0">
                <a:latin typeface="Times New Roman" pitchFamily="18" charset="0"/>
                <a:cs typeface="Times New Roman" pitchFamily="18" charset="0"/>
              </a:rPr>
              <a:t>: </a:t>
            </a:r>
            <a:r>
              <a:rPr lang="en-GB" dirty="0">
                <a:latin typeface="Times New Roman" pitchFamily="18" charset="0"/>
                <a:cs typeface="Times New Roman" pitchFamily="18" charset="0"/>
              </a:rPr>
              <a:t>Reservation System</a:t>
            </a:r>
            <a:r>
              <a:rPr lang="en-US" dirty="0"/>
              <a:t> </a:t>
            </a:r>
            <a:endParaRPr lang="en-US" dirty="0">
              <a:latin typeface="Times New Roman" pitchFamily="18" charset="0"/>
              <a:cs typeface="Times New Roman" pitchFamily="18" charset="0"/>
            </a:endParaRPr>
          </a:p>
        </p:txBody>
      </p:sp>
    </p:spTree>
    <p:extLst>
      <p:ext uri="{BB962C8B-B14F-4D97-AF65-F5344CB8AC3E}">
        <p14:creationId xmlns:p14="http://schemas.microsoft.com/office/powerpoint/2010/main" val="19487008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prstGeom prst="rect">
            <a:avLst/>
          </a:prstGeom>
        </p:spPr>
        <p:txBody>
          <a:bodyPr/>
          <a:lstStyle/>
          <a:p>
            <a:fld id="{34D84252-9792-4EAD-AF5F-A414805A5747}" type="slidenum">
              <a:rPr lang="en-US" altLang="en-US"/>
              <a:pPr/>
              <a:t>26</a:t>
            </a:fld>
            <a:endParaRPr lang="en-US" altLang="en-US" dirty="0"/>
          </a:p>
        </p:txBody>
      </p:sp>
      <p:sp>
        <p:nvSpPr>
          <p:cNvPr id="94211" name="Rectangle 3"/>
          <p:cNvSpPr>
            <a:spLocks noGrp="1" noChangeArrowheads="1"/>
          </p:cNvSpPr>
          <p:nvPr>
            <p:ph idx="1"/>
          </p:nvPr>
        </p:nvSpPr>
        <p:spPr/>
        <p:txBody>
          <a:bodyPr>
            <a:noAutofit/>
          </a:bodyPr>
          <a:lstStyle/>
          <a:p>
            <a:pPr algn="l" rtl="0">
              <a:lnSpc>
                <a:spcPct val="90000"/>
              </a:lnSpc>
              <a:buFont typeface="Wingdings" panose="05000000000000000000" pitchFamily="2" charset="2"/>
              <a:buChar char="§"/>
            </a:pPr>
            <a:r>
              <a:rPr lang="en-GB" sz="2100" dirty="0" smtClean="0">
                <a:latin typeface="Times New Roman" pitchFamily="18" charset="0"/>
                <a:cs typeface="Times New Roman" pitchFamily="18" charset="0"/>
              </a:rPr>
              <a:t>If the </a:t>
            </a:r>
            <a:r>
              <a:rPr lang="en-GB" sz="2100" b="1" dirty="0" smtClean="0">
                <a:latin typeface="Times New Roman" pitchFamily="18" charset="0"/>
                <a:cs typeface="Times New Roman" pitchFamily="18" charset="0"/>
              </a:rPr>
              <a:t>Reservation</a:t>
            </a:r>
            <a:r>
              <a:rPr lang="en-GB" sz="2100" dirty="0" smtClean="0">
                <a:latin typeface="Times New Roman" pitchFamily="18" charset="0"/>
                <a:cs typeface="Times New Roman" pitchFamily="18" charset="0"/>
              </a:rPr>
              <a:t> is not paid on time, the </a:t>
            </a:r>
            <a:r>
              <a:rPr lang="en-GB" sz="2100" b="1" dirty="0" err="1" smtClean="0">
                <a:latin typeface="Times New Roman" pitchFamily="18" charset="0"/>
                <a:cs typeface="Times New Roman" pitchFamily="18" charset="0"/>
              </a:rPr>
              <a:t>PayTimer</a:t>
            </a:r>
            <a:r>
              <a:rPr lang="en-GB" sz="2100" dirty="0" smtClean="0">
                <a:latin typeface="Times New Roman" pitchFamily="18" charset="0"/>
                <a:cs typeface="Times New Roman" pitchFamily="18" charset="0"/>
              </a:rPr>
              <a:t> expires and the Reservation is </a:t>
            </a:r>
            <a:r>
              <a:rPr lang="en-GB" sz="2100" b="1" dirty="0" smtClean="0">
                <a:latin typeface="Times New Roman" pitchFamily="18" charset="0"/>
                <a:cs typeface="Times New Roman" pitchFamily="18" charset="0"/>
              </a:rPr>
              <a:t>cancelled</a:t>
            </a:r>
            <a:r>
              <a:rPr lang="en-GB" sz="2100" dirty="0" smtClean="0">
                <a:latin typeface="Times New Roman" pitchFamily="18" charset="0"/>
                <a:cs typeface="Times New Roman" pitchFamily="18" charset="0"/>
              </a:rPr>
              <a:t> for non-payment.</a:t>
            </a:r>
          </a:p>
          <a:p>
            <a:pPr algn="l" rtl="0">
              <a:lnSpc>
                <a:spcPct val="90000"/>
              </a:lnSpc>
              <a:buFont typeface="Wingdings" panose="05000000000000000000" pitchFamily="2" charset="2"/>
              <a:buChar char="§"/>
            </a:pPr>
            <a:r>
              <a:rPr lang="en-GB" sz="2100" dirty="0" smtClean="0">
                <a:latin typeface="Times New Roman" pitchFamily="18" charset="0"/>
                <a:cs typeface="Times New Roman" pitchFamily="18" charset="0"/>
              </a:rPr>
              <a:t>A reservation may become cancelled if the customer wishes to do so.</a:t>
            </a:r>
          </a:p>
          <a:p>
            <a:pPr lvl="1" algn="l" rtl="0">
              <a:lnSpc>
                <a:spcPct val="90000"/>
              </a:lnSpc>
              <a:buFont typeface="Wingdings" panose="05000000000000000000" pitchFamily="2" charset="2"/>
              <a:buChar char="§"/>
            </a:pPr>
            <a:r>
              <a:rPr lang="en-US" dirty="0" smtClean="0">
                <a:latin typeface="Times New Roman" pitchFamily="18" charset="0"/>
                <a:cs typeface="Times New Roman" pitchFamily="18" charset="0"/>
              </a:rPr>
              <a:t>This can happen prior to payment or after payment.</a:t>
            </a:r>
          </a:p>
          <a:p>
            <a:pPr lvl="1" algn="l" rtl="0">
              <a:lnSpc>
                <a:spcPct val="90000"/>
              </a:lnSpc>
              <a:buFont typeface="Wingdings" panose="05000000000000000000" pitchFamily="2" charset="2"/>
              <a:buChar char="§"/>
            </a:pPr>
            <a:r>
              <a:rPr lang="en-US" dirty="0" smtClean="0">
                <a:latin typeface="Times New Roman" pitchFamily="18" charset="0"/>
                <a:cs typeface="Times New Roman" pitchFamily="18" charset="0"/>
              </a:rPr>
              <a:t>If after payment, a refund needs to be generated.</a:t>
            </a:r>
          </a:p>
          <a:p>
            <a:pPr lvl="1" algn="l" rtl="0">
              <a:lnSpc>
                <a:spcPct val="90000"/>
              </a:lnSpc>
              <a:buFont typeface="Wingdings" panose="05000000000000000000" pitchFamily="2" charset="2"/>
              <a:buChar char="§"/>
            </a:pPr>
            <a:r>
              <a:rPr lang="en-US" dirty="0" smtClean="0">
                <a:latin typeface="Times New Roman" pitchFamily="18" charset="0"/>
                <a:cs typeface="Times New Roman" pitchFamily="18" charset="0"/>
              </a:rPr>
              <a:t>If the customer had the tickets with him, a refund cannot be given unless the printed ticket itself is returned to the agent.</a:t>
            </a:r>
          </a:p>
          <a:p>
            <a:pPr lvl="2" algn="l" rtl="0">
              <a:lnSpc>
                <a:spcPct val="90000"/>
              </a:lnSpc>
              <a:buFont typeface="Wingdings" panose="05000000000000000000" pitchFamily="2" charset="2"/>
              <a:buChar char="§"/>
            </a:pPr>
            <a:r>
              <a:rPr lang="en-GB" sz="1800" dirty="0" smtClean="0">
                <a:latin typeface="Times New Roman" pitchFamily="18" charset="0"/>
                <a:cs typeface="Times New Roman" pitchFamily="18" charset="0"/>
              </a:rPr>
              <a:t>This introduces one new notational element—square brackets that contain a conditional that can be evaluated either </a:t>
            </a:r>
            <a:r>
              <a:rPr lang="en-GB" sz="1800" b="1" dirty="0" smtClean="0">
                <a:latin typeface="Times New Roman" pitchFamily="18" charset="0"/>
                <a:cs typeface="Times New Roman" pitchFamily="18" charset="0"/>
              </a:rPr>
              <a:t>True</a:t>
            </a:r>
            <a:r>
              <a:rPr lang="en-GB" sz="1800" dirty="0" smtClean="0">
                <a:latin typeface="Times New Roman" pitchFamily="18" charset="0"/>
                <a:cs typeface="Times New Roman" pitchFamily="18" charset="0"/>
              </a:rPr>
              <a:t> or </a:t>
            </a:r>
            <a:r>
              <a:rPr lang="en-GB" sz="1800" b="1" dirty="0" smtClean="0">
                <a:latin typeface="Times New Roman" pitchFamily="18" charset="0"/>
                <a:cs typeface="Times New Roman" pitchFamily="18" charset="0"/>
              </a:rPr>
              <a:t>False.</a:t>
            </a:r>
            <a:r>
              <a:rPr lang="en-GB" sz="1800" dirty="0" smtClean="0">
                <a:latin typeface="Times New Roman" pitchFamily="18" charset="0"/>
                <a:cs typeface="Times New Roman" pitchFamily="18" charset="0"/>
              </a:rPr>
              <a:t> </a:t>
            </a:r>
          </a:p>
          <a:p>
            <a:pPr algn="l" rtl="0">
              <a:lnSpc>
                <a:spcPct val="90000"/>
              </a:lnSpc>
              <a:buFont typeface="Wingdings" panose="05000000000000000000" pitchFamily="2" charset="2"/>
              <a:buChar char="§"/>
            </a:pPr>
            <a:endParaRPr lang="en-GB" sz="750" dirty="0" smtClean="0">
              <a:latin typeface="Times New Roman" pitchFamily="18" charset="0"/>
              <a:cs typeface="Times New Roman" pitchFamily="18" charset="0"/>
            </a:endParaRPr>
          </a:p>
          <a:p>
            <a:pPr lvl="3" algn="l" rtl="0">
              <a:lnSpc>
                <a:spcPct val="90000"/>
              </a:lnSpc>
              <a:buFont typeface="Wingdings" panose="05000000000000000000" pitchFamily="2" charset="2"/>
              <a:buChar char="§"/>
            </a:pPr>
            <a:r>
              <a:rPr lang="en-GB" sz="1500" dirty="0" smtClean="0">
                <a:latin typeface="Times New Roman" pitchFamily="18" charset="0"/>
                <a:cs typeface="Times New Roman" pitchFamily="18" charset="0"/>
              </a:rPr>
              <a:t>This conditional acts as a guard allowing the transition only if the condition is true.</a:t>
            </a:r>
            <a:endParaRPr lang="en-US" sz="1500" dirty="0" smtClean="0">
              <a:latin typeface="Times New Roman" pitchFamily="18" charset="0"/>
              <a:cs typeface="Times New Roman" pitchFamily="18" charset="0"/>
            </a:endParaRPr>
          </a:p>
          <a:p>
            <a:pPr lvl="1" algn="l" rtl="0">
              <a:lnSpc>
                <a:spcPct val="90000"/>
              </a:lnSpc>
              <a:buFont typeface="Wingdings" panose="05000000000000000000" pitchFamily="2" charset="2"/>
              <a:buChar char="§"/>
            </a:pPr>
            <a:endParaRPr lang="en-US" dirty="0">
              <a:latin typeface="Times New Roman" pitchFamily="18" charset="0"/>
              <a:cs typeface="Times New Roman" pitchFamily="18" charset="0"/>
            </a:endParaRPr>
          </a:p>
        </p:txBody>
      </p:sp>
      <p:sp>
        <p:nvSpPr>
          <p:cNvPr id="94210" name="Rectangle 2"/>
          <p:cNvSpPr>
            <a:spLocks noGrp="1" noChangeArrowheads="1"/>
          </p:cNvSpPr>
          <p:nvPr>
            <p:ph type="title"/>
          </p:nvPr>
        </p:nvSpPr>
        <p:spPr/>
        <p:txBody>
          <a:bodyPr>
            <a:normAutofit/>
          </a:bodyPr>
          <a:lstStyle/>
          <a:p>
            <a:r>
              <a:rPr lang="en-GB" dirty="0">
                <a:latin typeface="Times New Roman" pitchFamily="18" charset="0"/>
                <a:cs typeface="Times New Roman" pitchFamily="18" charset="0"/>
              </a:rPr>
              <a:t>Example</a:t>
            </a:r>
            <a:r>
              <a:rPr lang="en-US" dirty="0">
                <a:latin typeface="Times New Roman" pitchFamily="18" charset="0"/>
                <a:cs typeface="Times New Roman" pitchFamily="18" charset="0"/>
              </a:rPr>
              <a:t>: </a:t>
            </a:r>
            <a:r>
              <a:rPr lang="en-GB" dirty="0">
                <a:latin typeface="Times New Roman" pitchFamily="18" charset="0"/>
                <a:cs typeface="Times New Roman" pitchFamily="18" charset="0"/>
              </a:rPr>
              <a:t>Reservation System</a:t>
            </a:r>
            <a:r>
              <a:rPr lang="en-US" dirty="0"/>
              <a:t> </a:t>
            </a:r>
            <a:endParaRPr lang="en-US" dirty="0">
              <a:latin typeface="Times New Roman" pitchFamily="18" charset="0"/>
              <a:cs typeface="Times New Roman" pitchFamily="18" charset="0"/>
            </a:endParaRPr>
          </a:p>
        </p:txBody>
      </p:sp>
    </p:spTree>
    <p:extLst>
      <p:ext uri="{BB962C8B-B14F-4D97-AF65-F5344CB8AC3E}">
        <p14:creationId xmlns:p14="http://schemas.microsoft.com/office/powerpoint/2010/main" val="260986425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5236" name="Picture 4" descr="Click To expand"/>
          <p:cNvPicPr>
            <a:picLocks noGrp="1" noChangeAspect="1" noChangeArrowheads="1"/>
          </p:cNvPicPr>
          <p:nvPr>
            <p:ph idx="1"/>
          </p:nvPr>
        </p:nvPicPr>
        <p:blipFill>
          <a:blip r:embed="rId3" cstate="print">
            <a:clrChange>
              <a:clrFrom>
                <a:srgbClr val="FFFFFF"/>
              </a:clrFrom>
              <a:clrTo>
                <a:srgbClr val="FFFFFF">
                  <a:alpha val="0"/>
                </a:srgbClr>
              </a:clrTo>
            </a:clrChange>
          </a:blip>
          <a:stretch>
            <a:fillRect/>
          </a:stretch>
        </p:blipFill>
        <p:spPr>
          <a:xfrm>
            <a:off x="2374106" y="1820069"/>
            <a:ext cx="4445000" cy="3810000"/>
          </a:xfrm>
          <a:noFill/>
          <a:ln/>
        </p:spPr>
      </p:pic>
      <p:sp>
        <p:nvSpPr>
          <p:cNvPr id="95234" name="Rectangle 2"/>
          <p:cNvSpPr>
            <a:spLocks noGrp="1" noChangeArrowheads="1"/>
          </p:cNvSpPr>
          <p:nvPr>
            <p:ph type="title"/>
          </p:nvPr>
        </p:nvSpPr>
        <p:spPr/>
        <p:txBody>
          <a:bodyPr>
            <a:noAutofit/>
          </a:bodyPr>
          <a:lstStyle/>
          <a:p>
            <a:r>
              <a:rPr lang="en-US" sz="2400" b="1" dirty="0">
                <a:latin typeface="Times New Roman" pitchFamily="18" charset="0"/>
                <a:cs typeface="Times New Roman" pitchFamily="18" charset="0"/>
              </a:rPr>
              <a:t>State Transition Diagram of the Reservation System</a:t>
            </a:r>
          </a:p>
        </p:txBody>
      </p:sp>
    </p:spTree>
    <p:extLst>
      <p:ext uri="{BB962C8B-B14F-4D97-AF65-F5344CB8AC3E}">
        <p14:creationId xmlns:p14="http://schemas.microsoft.com/office/powerpoint/2010/main" val="344603692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Rectangle 3"/>
          <p:cNvSpPr>
            <a:spLocks noGrp="1" noChangeArrowheads="1"/>
          </p:cNvSpPr>
          <p:nvPr>
            <p:ph idx="1"/>
          </p:nvPr>
        </p:nvSpPr>
        <p:spPr/>
        <p:txBody>
          <a:bodyPr>
            <a:normAutofit/>
          </a:bodyPr>
          <a:lstStyle/>
          <a:p>
            <a:pPr algn="l" rtl="0">
              <a:buFont typeface="Wingdings" panose="05000000000000000000" pitchFamily="2" charset="2"/>
              <a:buChar char="§"/>
            </a:pPr>
            <a:r>
              <a:rPr lang="en-GB" sz="1800" dirty="0">
                <a:latin typeface="Times New Roman" pitchFamily="18" charset="0"/>
                <a:cs typeface="Times New Roman" pitchFamily="18" charset="0"/>
              </a:rPr>
              <a:t>State-transition tables may be easier to use in a complete and systematic manner. </a:t>
            </a:r>
          </a:p>
          <a:p>
            <a:pPr algn="l" rtl="0">
              <a:buFont typeface="Wingdings" panose="05000000000000000000" pitchFamily="2" charset="2"/>
              <a:buChar char="§"/>
            </a:pPr>
            <a:r>
              <a:rPr lang="en-GB" sz="1800" dirty="0">
                <a:latin typeface="Times New Roman" pitchFamily="18" charset="0"/>
                <a:cs typeface="Times New Roman" pitchFamily="18" charset="0"/>
              </a:rPr>
              <a:t>State-transition tables consist of four columns—Current State, Event, Action, and Next State.</a:t>
            </a:r>
          </a:p>
          <a:p>
            <a:pPr algn="l" rtl="0">
              <a:buFont typeface="Wingdings" panose="05000000000000000000" pitchFamily="2" charset="2"/>
              <a:buChar char="§"/>
            </a:pPr>
            <a:r>
              <a:rPr lang="en-GB" sz="1800" dirty="0">
                <a:latin typeface="Times New Roman" pitchFamily="18" charset="0"/>
                <a:cs typeface="Times New Roman" pitchFamily="18" charset="0"/>
              </a:rPr>
              <a:t>Build the state-transition table as follows</a:t>
            </a:r>
          </a:p>
          <a:p>
            <a:pPr marL="0" indent="0" algn="l" rtl="0">
              <a:buNone/>
            </a:pPr>
            <a:r>
              <a:rPr lang="en-US" sz="1800" dirty="0">
                <a:latin typeface="Times New Roman" pitchFamily="18" charset="0"/>
                <a:cs typeface="Times New Roman" pitchFamily="18" charset="0"/>
              </a:rPr>
              <a:t>	For each state of the system</a:t>
            </a:r>
          </a:p>
          <a:p>
            <a:pPr marL="0" indent="0" algn="l" rtl="0">
              <a:buNone/>
            </a:pPr>
            <a:r>
              <a:rPr lang="en-US" sz="1800" dirty="0">
                <a:latin typeface="Times New Roman" pitchFamily="18" charset="0"/>
                <a:cs typeface="Times New Roman" pitchFamily="18" charset="0"/>
              </a:rPr>
              <a:t>		For each event/trigger of the system</a:t>
            </a:r>
          </a:p>
          <a:p>
            <a:pPr marL="0" indent="0" algn="l" rtl="0">
              <a:buNone/>
            </a:pPr>
            <a:r>
              <a:rPr lang="en-US" sz="1800" dirty="0">
                <a:latin typeface="Times New Roman" pitchFamily="18" charset="0"/>
                <a:cs typeface="Times New Roman" pitchFamily="18" charset="0"/>
              </a:rPr>
              <a:t>			Find the corresponding (Action, Next State) [if any]</a:t>
            </a:r>
          </a:p>
          <a:p>
            <a:pPr marL="0" indent="0" algn="l" rtl="0">
              <a:buNone/>
            </a:pPr>
            <a:r>
              <a:rPr lang="en-US" sz="1800" dirty="0">
                <a:latin typeface="Times New Roman" pitchFamily="18" charset="0"/>
                <a:cs typeface="Times New Roman" pitchFamily="18" charset="0"/>
              </a:rPr>
              <a:t>			Document (state, event, action, next state)</a:t>
            </a:r>
          </a:p>
        </p:txBody>
      </p:sp>
      <p:sp>
        <p:nvSpPr>
          <p:cNvPr id="27650" name="Rectangle 2"/>
          <p:cNvSpPr>
            <a:spLocks noGrp="1" noChangeArrowheads="1"/>
          </p:cNvSpPr>
          <p:nvPr>
            <p:ph type="title"/>
          </p:nvPr>
        </p:nvSpPr>
        <p:spPr/>
        <p:txBody>
          <a:bodyPr>
            <a:normAutofit/>
          </a:bodyPr>
          <a:lstStyle/>
          <a:p>
            <a:r>
              <a:rPr lang="en-GB" sz="2400" b="1" dirty="0">
                <a:latin typeface="Times New Roman" pitchFamily="18" charset="0"/>
                <a:cs typeface="Times New Roman" pitchFamily="18" charset="0"/>
              </a:rPr>
              <a:t>State-Transition Tables (Cont.)</a:t>
            </a:r>
            <a:r>
              <a:rPr lang="en-US" sz="2400" dirty="0"/>
              <a:t> </a:t>
            </a:r>
          </a:p>
        </p:txBody>
      </p:sp>
    </p:spTree>
    <p:extLst>
      <p:ext uri="{BB962C8B-B14F-4D97-AF65-F5344CB8AC3E}">
        <p14:creationId xmlns:p14="http://schemas.microsoft.com/office/powerpoint/2010/main" val="116791280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1" name="Rectangle 3"/>
          <p:cNvSpPr>
            <a:spLocks noGrp="1" noChangeArrowheads="1"/>
          </p:cNvSpPr>
          <p:nvPr>
            <p:ph idx="1"/>
          </p:nvPr>
        </p:nvSpPr>
        <p:spPr/>
        <p:txBody>
          <a:bodyPr>
            <a:normAutofit/>
          </a:bodyPr>
          <a:lstStyle/>
          <a:p>
            <a:pPr marL="433388" indent="-383381" algn="l" rtl="0">
              <a:buFont typeface="Wingdings" panose="05000000000000000000" pitchFamily="2" charset="2"/>
              <a:buChar char="§"/>
            </a:pPr>
            <a:r>
              <a:rPr lang="en-GB" sz="1800" dirty="0">
                <a:latin typeface="Times New Roman" pitchFamily="18" charset="0"/>
                <a:cs typeface="Times New Roman" pitchFamily="18" charset="0"/>
              </a:rPr>
              <a:t>The advantage of a state-transition table is that it lists all possible state-transition combinations, not just the valid ones.</a:t>
            </a:r>
            <a:endParaRPr lang="en-GB" sz="1050" dirty="0">
              <a:latin typeface="Times New Roman" pitchFamily="18" charset="0"/>
              <a:cs typeface="Times New Roman" pitchFamily="18" charset="0"/>
            </a:endParaRPr>
          </a:p>
          <a:p>
            <a:pPr marL="433388" indent="-383381" algn="l" rtl="0">
              <a:buFont typeface="Wingdings" panose="05000000000000000000" pitchFamily="2" charset="2"/>
              <a:buChar char="§"/>
            </a:pPr>
            <a:r>
              <a:rPr lang="en-GB" sz="1800" dirty="0">
                <a:latin typeface="Times New Roman" pitchFamily="18" charset="0"/>
                <a:cs typeface="Times New Roman" pitchFamily="18" charset="0"/>
              </a:rPr>
              <a:t>When testing critical, high-risk systems such as avionics or medical devices, testing every state-transition pair may be required, including those that are not valid. </a:t>
            </a:r>
            <a:endParaRPr lang="en-GB" sz="1050" dirty="0">
              <a:latin typeface="Times New Roman" pitchFamily="18" charset="0"/>
              <a:cs typeface="Times New Roman" pitchFamily="18" charset="0"/>
            </a:endParaRPr>
          </a:p>
          <a:p>
            <a:pPr marL="433388" indent="-383381" algn="l" rtl="0">
              <a:buFont typeface="Wingdings" panose="05000000000000000000" pitchFamily="2" charset="2"/>
              <a:buChar char="§"/>
            </a:pPr>
            <a:r>
              <a:rPr lang="en-GB" sz="1800" dirty="0">
                <a:latin typeface="Times New Roman" pitchFamily="18" charset="0"/>
                <a:cs typeface="Times New Roman" pitchFamily="18" charset="0"/>
              </a:rPr>
              <a:t>Creating a state-transition table often unearths combinations that were not identified, documented, or dealt with in the requirements. It is highly beneficial to discover these defects before coding begins.</a:t>
            </a:r>
            <a:endParaRPr lang="en-GB" sz="1050" dirty="0">
              <a:latin typeface="Times New Roman" pitchFamily="18" charset="0"/>
              <a:cs typeface="Times New Roman" pitchFamily="18" charset="0"/>
            </a:endParaRPr>
          </a:p>
        </p:txBody>
      </p:sp>
      <p:sp>
        <p:nvSpPr>
          <p:cNvPr id="32770" name="Rectangle 2"/>
          <p:cNvSpPr>
            <a:spLocks noGrp="1" noChangeArrowheads="1"/>
          </p:cNvSpPr>
          <p:nvPr>
            <p:ph type="title"/>
          </p:nvPr>
        </p:nvSpPr>
        <p:spPr/>
        <p:txBody>
          <a:bodyPr/>
          <a:lstStyle/>
          <a:p>
            <a:r>
              <a:rPr lang="en-GB" sz="2175" b="1" dirty="0">
                <a:latin typeface="Times New Roman" pitchFamily="18" charset="0"/>
                <a:cs typeface="Times New Roman" pitchFamily="18" charset="0"/>
              </a:rPr>
              <a:t>State-Transition Tables (Cont.)</a:t>
            </a:r>
            <a:endParaRPr lang="en-US" sz="2175" b="1" dirty="0">
              <a:latin typeface="Times New Roman" pitchFamily="18" charset="0"/>
              <a:cs typeface="Times New Roman" pitchFamily="18" charset="0"/>
            </a:endParaRPr>
          </a:p>
        </p:txBody>
      </p:sp>
    </p:spTree>
    <p:extLst>
      <p:ext uri="{BB962C8B-B14F-4D97-AF65-F5344CB8AC3E}">
        <p14:creationId xmlns:p14="http://schemas.microsoft.com/office/powerpoint/2010/main" val="257814176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rtl="0">
              <a:lnSpc>
                <a:spcPct val="100000"/>
              </a:lnSpc>
              <a:buFont typeface="Wingdings" panose="05000000000000000000" pitchFamily="2" charset="2"/>
              <a:buChar char="§"/>
            </a:pPr>
            <a:r>
              <a:rPr lang="en-US" sz="2100" dirty="0">
                <a:latin typeface="Times New Roman" panose="02020603050405020304" pitchFamily="18" charset="0"/>
                <a:cs typeface="Times New Roman" panose="02020603050405020304" pitchFamily="18" charset="0"/>
              </a:rPr>
              <a:t>Derive </a:t>
            </a:r>
            <a:r>
              <a:rPr lang="en-US" sz="2100">
                <a:latin typeface="Times New Roman" panose="02020603050405020304" pitchFamily="18" charset="0"/>
                <a:cs typeface="Times New Roman" panose="02020603050405020304" pitchFamily="18" charset="0"/>
              </a:rPr>
              <a:t>test </a:t>
            </a:r>
            <a:r>
              <a:rPr lang="en-US" sz="2100" smtClean="0">
                <a:latin typeface="Times New Roman" panose="02020603050405020304" pitchFamily="18" charset="0"/>
                <a:cs typeface="Times New Roman" panose="02020603050405020304" pitchFamily="18" charset="0"/>
              </a:rPr>
              <a:t>cases model </a:t>
            </a:r>
            <a:r>
              <a:rPr lang="en-US" sz="2100" dirty="0">
                <a:latin typeface="Times New Roman" panose="02020603050405020304" pitchFamily="18" charset="0"/>
                <a:cs typeface="Times New Roman" panose="02020603050405020304" pitchFamily="18" charset="0"/>
              </a:rPr>
              <a:t>of what the system should do.</a:t>
            </a:r>
          </a:p>
          <a:p>
            <a:pPr rtl="0">
              <a:lnSpc>
                <a:spcPct val="100000"/>
              </a:lnSpc>
              <a:buFont typeface="Wingdings" panose="05000000000000000000" pitchFamily="2" charset="2"/>
              <a:buChar char="§"/>
            </a:pPr>
            <a:r>
              <a:rPr lang="en-US" sz="2100" dirty="0">
                <a:latin typeface="Times New Roman" panose="02020603050405020304" pitchFamily="18" charset="0"/>
                <a:cs typeface="Times New Roman" panose="02020603050405020304" pitchFamily="18" charset="0"/>
              </a:rPr>
              <a:t>Specifications define what the system should do, not how to do it.</a:t>
            </a:r>
          </a:p>
          <a:p>
            <a:pPr rtl="0">
              <a:lnSpc>
                <a:spcPct val="100000"/>
              </a:lnSpc>
              <a:buFont typeface="Wingdings" panose="05000000000000000000" pitchFamily="2" charset="2"/>
              <a:buChar char="§"/>
            </a:pPr>
            <a:r>
              <a:rPr lang="en-US" sz="2100" dirty="0">
                <a:latin typeface="Times New Roman" panose="02020603050405020304" pitchFamily="18" charset="0"/>
                <a:cs typeface="Times New Roman" panose="02020603050405020304" pitchFamily="18" charset="0"/>
              </a:rPr>
              <a:t>Specification can contain non-functional elements as well as functions</a:t>
            </a:r>
            <a:r>
              <a:rPr lang="en-US" sz="2400" dirty="0"/>
              <a:t>.</a:t>
            </a:r>
          </a:p>
          <a:p>
            <a:pPr algn="l" rtl="0">
              <a:lnSpc>
                <a:spcPct val="100000"/>
              </a:lnSpc>
              <a:buFont typeface="Wingdings" panose="05000000000000000000" pitchFamily="2" charset="2"/>
              <a:buChar char="§"/>
            </a:pPr>
            <a:r>
              <a:rPr lang="en-US" sz="2100" dirty="0" smtClean="0">
                <a:latin typeface="Times New Roman" panose="02020603050405020304" pitchFamily="18" charset="0"/>
                <a:cs typeface="Times New Roman" panose="02020603050405020304" pitchFamily="18" charset="0"/>
              </a:rPr>
              <a:t> </a:t>
            </a:r>
            <a:r>
              <a:rPr lang="en-US" sz="2100" dirty="0">
                <a:latin typeface="Times New Roman" panose="02020603050405020304" pitchFamily="18" charset="0"/>
                <a:cs typeface="Times New Roman" panose="02020603050405020304" pitchFamily="18" charset="0"/>
              </a:rPr>
              <a:t>directly from the specification or from some other kind </a:t>
            </a:r>
            <a:r>
              <a:rPr lang="en-US" sz="2100" dirty="0" smtClean="0">
                <a:latin typeface="Times New Roman" panose="02020603050405020304" pitchFamily="18" charset="0"/>
                <a:cs typeface="Times New Roman" panose="02020603050405020304" pitchFamily="18" charset="0"/>
              </a:rPr>
              <a:t>of</a:t>
            </a:r>
            <a:endParaRPr lang="en-US" dirty="0" smtClean="0"/>
          </a:p>
        </p:txBody>
      </p:sp>
      <p:sp>
        <p:nvSpPr>
          <p:cNvPr id="2" name="Title 1"/>
          <p:cNvSpPr>
            <a:spLocks noGrp="1"/>
          </p:cNvSpPr>
          <p:nvPr>
            <p:ph type="title"/>
          </p:nvPr>
        </p:nvSpPr>
        <p:spPr/>
        <p:txBody>
          <a:bodyPr>
            <a:noAutofit/>
          </a:bodyPr>
          <a:lstStyle/>
          <a:p>
            <a:r>
              <a:rPr lang="en-US" sz="3000" b="1" dirty="0">
                <a:latin typeface="Times New Roman" panose="02020603050405020304" pitchFamily="18" charset="0"/>
                <a:cs typeface="Times New Roman" panose="02020603050405020304" pitchFamily="18" charset="0"/>
              </a:rPr>
              <a:t>Specification-based or Black-box Techniques</a:t>
            </a:r>
            <a:endParaRPr lang="ar-EG" sz="3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4605587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prstGeom prst="rect">
            <a:avLst/>
          </a:prstGeom>
        </p:spPr>
        <p:txBody>
          <a:bodyPr/>
          <a:lstStyle/>
          <a:p>
            <a:fld id="{C0EB80B0-5A12-4164-8AB7-3E59785A439F}" type="slidenum">
              <a:rPr lang="en-US" altLang="en-US"/>
              <a:pPr/>
              <a:t>30</a:t>
            </a:fld>
            <a:endParaRPr lang="en-US" altLang="en-US" dirty="0"/>
          </a:p>
        </p:txBody>
      </p:sp>
      <p:sp>
        <p:nvSpPr>
          <p:cNvPr id="77827" name="Rectangle 3"/>
          <p:cNvSpPr>
            <a:spLocks noGrp="1" noChangeArrowheads="1"/>
          </p:cNvSpPr>
          <p:nvPr>
            <p:ph idx="1"/>
          </p:nvPr>
        </p:nvSpPr>
        <p:spPr/>
        <p:txBody>
          <a:bodyPr vert="horz" lIns="0" tIns="34290" rIns="0" bIns="34290" rtlCol="0">
            <a:normAutofit/>
          </a:bodyPr>
          <a:lstStyle/>
          <a:p>
            <a:pPr marL="433388" indent="-383381" algn="l" rtl="0">
              <a:buFont typeface="Wingdings" panose="05000000000000000000" pitchFamily="2" charset="2"/>
              <a:buChar char="§"/>
            </a:pPr>
            <a:r>
              <a:rPr lang="en-GB" sz="1800" dirty="0">
                <a:latin typeface="Times New Roman" pitchFamily="18" charset="0"/>
                <a:cs typeface="Times New Roman" pitchFamily="18" charset="0"/>
              </a:rPr>
              <a:t>Using a state-transition table can help detect defects in implementation that enable invalid paths from one state to another. </a:t>
            </a:r>
          </a:p>
          <a:p>
            <a:pPr marL="433388" indent="-383381" algn="l" rtl="0">
              <a:buFont typeface="Wingdings" panose="05000000000000000000" pitchFamily="2" charset="2"/>
              <a:buChar char="§"/>
            </a:pPr>
            <a:endParaRPr lang="en-GB" sz="1800" dirty="0">
              <a:latin typeface="Times New Roman" pitchFamily="18" charset="0"/>
              <a:cs typeface="Times New Roman" pitchFamily="18" charset="0"/>
            </a:endParaRPr>
          </a:p>
          <a:p>
            <a:pPr marL="433388" indent="-383381" algn="l" rtl="0">
              <a:buFont typeface="Wingdings" panose="05000000000000000000" pitchFamily="2" charset="2"/>
              <a:buChar char="§"/>
            </a:pPr>
            <a:r>
              <a:rPr lang="en-GB" sz="1800" dirty="0">
                <a:latin typeface="Times New Roman" pitchFamily="18" charset="0"/>
                <a:cs typeface="Times New Roman" pitchFamily="18" charset="0"/>
              </a:rPr>
              <a:t>The disadvantage of such tables is that they become very large very quickly as the number of states and events increases. </a:t>
            </a:r>
          </a:p>
          <a:p>
            <a:pPr marL="433388" indent="-383381" algn="l" rtl="0">
              <a:buFont typeface="Wingdings" panose="05000000000000000000" pitchFamily="2" charset="2"/>
              <a:buChar char="§"/>
            </a:pPr>
            <a:endParaRPr lang="en-GB" sz="1800" dirty="0">
              <a:latin typeface="Times New Roman" pitchFamily="18" charset="0"/>
              <a:cs typeface="Times New Roman" pitchFamily="18" charset="0"/>
            </a:endParaRPr>
          </a:p>
          <a:p>
            <a:pPr marL="433388" indent="-383381" algn="l" rtl="0">
              <a:buFont typeface="Wingdings" panose="05000000000000000000" pitchFamily="2" charset="2"/>
              <a:buChar char="§"/>
            </a:pPr>
            <a:r>
              <a:rPr lang="en-GB" sz="1800" dirty="0">
                <a:latin typeface="Times New Roman" pitchFamily="18" charset="0"/>
                <a:cs typeface="Times New Roman" pitchFamily="18" charset="0"/>
              </a:rPr>
              <a:t>In addition, the tables are generally sparse; that is, most of the cells are empty.</a:t>
            </a:r>
            <a:endParaRPr lang="en-US" sz="1800" dirty="0">
              <a:latin typeface="Times New Roman" pitchFamily="18" charset="0"/>
              <a:cs typeface="Times New Roman" pitchFamily="18" charset="0"/>
            </a:endParaRPr>
          </a:p>
        </p:txBody>
      </p:sp>
      <p:sp>
        <p:nvSpPr>
          <p:cNvPr id="77826" name="Rectangle 2"/>
          <p:cNvSpPr>
            <a:spLocks noGrp="1" noChangeArrowheads="1"/>
          </p:cNvSpPr>
          <p:nvPr>
            <p:ph type="title"/>
          </p:nvPr>
        </p:nvSpPr>
        <p:spPr/>
        <p:txBody>
          <a:bodyPr>
            <a:normAutofit/>
          </a:bodyPr>
          <a:lstStyle/>
          <a:p>
            <a:r>
              <a:rPr lang="en-GB" sz="2175" b="1" dirty="0">
                <a:latin typeface="Times New Roman" pitchFamily="18" charset="0"/>
                <a:cs typeface="Times New Roman" pitchFamily="18" charset="0"/>
              </a:rPr>
              <a:t>State-Transition Tables (Cont.)</a:t>
            </a:r>
            <a:endParaRPr lang="en-US" sz="2175" b="1" dirty="0">
              <a:latin typeface="Times New Roman" pitchFamily="18" charset="0"/>
              <a:cs typeface="Times New Roman" pitchFamily="18" charset="0"/>
            </a:endParaRPr>
          </a:p>
        </p:txBody>
      </p:sp>
    </p:spTree>
    <p:extLst>
      <p:ext uri="{BB962C8B-B14F-4D97-AF65-F5344CB8AC3E}">
        <p14:creationId xmlns:p14="http://schemas.microsoft.com/office/powerpoint/2010/main" val="240111620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vert="horz" lIns="0" tIns="34290" rIns="0" bIns="34290" rtlCol="0">
            <a:normAutofit/>
          </a:bodyPr>
          <a:lstStyle/>
          <a:p>
            <a:pPr marL="433388" indent="-383381" algn="l" rtl="0">
              <a:buFont typeface="Wingdings" panose="05000000000000000000" pitchFamily="2" charset="2"/>
              <a:buChar char="§"/>
            </a:pPr>
            <a:r>
              <a:rPr lang="en-US" sz="1800" dirty="0">
                <a:latin typeface="Times New Roman" pitchFamily="18" charset="0"/>
                <a:cs typeface="Times New Roman" pitchFamily="18" charset="0"/>
              </a:rPr>
              <a:t>In the state transition diagram in Figure, which of the sequences of transitions below would be valid?</a:t>
            </a:r>
          </a:p>
          <a:p>
            <a:pPr marL="433388" indent="-383381" algn="l" rtl="0">
              <a:buFont typeface="Wingdings" panose="05000000000000000000" pitchFamily="2" charset="2"/>
              <a:buChar char="§"/>
            </a:pPr>
            <a:endParaRPr lang="en-US" sz="1800" dirty="0">
              <a:latin typeface="Times New Roman" pitchFamily="18" charset="0"/>
              <a:cs typeface="Times New Roman" pitchFamily="18" charset="0"/>
            </a:endParaRPr>
          </a:p>
          <a:p>
            <a:pPr marL="433388" indent="-383381" algn="l" rtl="0">
              <a:buFont typeface="Wingdings" panose="05000000000000000000" pitchFamily="2" charset="2"/>
              <a:buChar char="§"/>
            </a:pPr>
            <a:r>
              <a:rPr lang="en-US" sz="1800" dirty="0">
                <a:latin typeface="Times New Roman" pitchFamily="18" charset="0"/>
                <a:cs typeface="Times New Roman" pitchFamily="18" charset="0"/>
              </a:rPr>
              <a:t>a. ABCDE</a:t>
            </a:r>
          </a:p>
          <a:p>
            <a:pPr marL="433388" indent="-383381" algn="l" rtl="0">
              <a:buFont typeface="Wingdings" panose="05000000000000000000" pitchFamily="2" charset="2"/>
              <a:buChar char="§"/>
            </a:pPr>
            <a:r>
              <a:rPr lang="en-US" sz="1800" b="1" dirty="0">
                <a:latin typeface="Times New Roman" pitchFamily="18" charset="0"/>
                <a:cs typeface="Times New Roman" pitchFamily="18" charset="0"/>
              </a:rPr>
              <a:t>b. FEABC</a:t>
            </a:r>
          </a:p>
          <a:p>
            <a:pPr marL="433388" indent="-383381" algn="l" rtl="0">
              <a:buFont typeface="Wingdings" panose="05000000000000000000" pitchFamily="2" charset="2"/>
              <a:buChar char="§"/>
            </a:pPr>
            <a:r>
              <a:rPr lang="en-US" sz="1800" dirty="0">
                <a:latin typeface="Times New Roman" pitchFamily="18" charset="0"/>
                <a:cs typeface="Times New Roman" pitchFamily="18" charset="0"/>
              </a:rPr>
              <a:t>c. ABCEF</a:t>
            </a:r>
          </a:p>
          <a:p>
            <a:pPr marL="433388" indent="-383381" algn="l" rtl="0">
              <a:buFont typeface="Wingdings" panose="05000000000000000000" pitchFamily="2" charset="2"/>
              <a:buChar char="§"/>
            </a:pPr>
            <a:r>
              <a:rPr lang="en-US" sz="1800" dirty="0">
                <a:latin typeface="Times New Roman" pitchFamily="18" charset="0"/>
                <a:cs typeface="Times New Roman" pitchFamily="18" charset="0"/>
              </a:rPr>
              <a:t>d. EFADC</a:t>
            </a:r>
          </a:p>
        </p:txBody>
      </p:sp>
      <p:sp>
        <p:nvSpPr>
          <p:cNvPr id="2" name="Title 1"/>
          <p:cNvSpPr>
            <a:spLocks noGrp="1"/>
          </p:cNvSpPr>
          <p:nvPr>
            <p:ph type="title"/>
          </p:nvPr>
        </p:nvSpPr>
        <p:spPr/>
        <p:txBody>
          <a:bodyPr>
            <a:normAutofit/>
          </a:bodyPr>
          <a:lstStyle/>
          <a:p>
            <a:r>
              <a:rPr lang="en-US" dirty="0" smtClean="0"/>
              <a:t>Question</a:t>
            </a:r>
            <a:endParaRPr lang="en-US" dirty="0"/>
          </a:p>
        </p:txBody>
      </p:sp>
      <p:pic>
        <p:nvPicPr>
          <p:cNvPr id="291842" name="Picture 2"/>
          <p:cNvPicPr>
            <a:picLocks noChangeAspect="1" noChangeArrowheads="1"/>
          </p:cNvPicPr>
          <p:nvPr/>
        </p:nvPicPr>
        <p:blipFill>
          <a:blip r:embed="rId3" cstate="print"/>
          <a:srcRect/>
          <a:stretch>
            <a:fillRect/>
          </a:stretch>
        </p:blipFill>
        <p:spPr bwMode="auto">
          <a:xfrm>
            <a:off x="2847011" y="2743200"/>
            <a:ext cx="4939678" cy="2746058"/>
          </a:xfrm>
          <a:prstGeom prst="rect">
            <a:avLst/>
          </a:prstGeom>
          <a:noFill/>
          <a:ln w="9525">
            <a:noFill/>
            <a:miter lim="800000"/>
            <a:headEnd/>
            <a:tailEnd/>
          </a:ln>
        </p:spPr>
      </p:pic>
    </p:spTree>
    <p:extLst>
      <p:ext uri="{BB962C8B-B14F-4D97-AF65-F5344CB8AC3E}">
        <p14:creationId xmlns:p14="http://schemas.microsoft.com/office/powerpoint/2010/main" val="111428793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3" name="Picture 1"/>
          <p:cNvPicPr>
            <a:picLocks noChangeAspect="1" noChangeArrowheads="1"/>
          </p:cNvPicPr>
          <p:nvPr/>
        </p:nvPicPr>
        <p:blipFill>
          <a:blip r:embed="rId3" cstate="print"/>
          <a:srcRect/>
          <a:stretch>
            <a:fillRect/>
          </a:stretch>
        </p:blipFill>
        <p:spPr bwMode="auto">
          <a:xfrm>
            <a:off x="4219660" y="4025602"/>
            <a:ext cx="2943488" cy="2514600"/>
          </a:xfrm>
          <a:prstGeom prst="rect">
            <a:avLst/>
          </a:prstGeom>
          <a:noFill/>
          <a:ln w="9525">
            <a:noFill/>
            <a:miter lim="800000"/>
            <a:headEnd/>
            <a:tailEnd/>
          </a:ln>
        </p:spPr>
      </p:pic>
      <p:sp>
        <p:nvSpPr>
          <p:cNvPr id="3" name="Content Placeholder 2"/>
          <p:cNvSpPr>
            <a:spLocks noGrp="1"/>
          </p:cNvSpPr>
          <p:nvPr>
            <p:ph idx="1"/>
          </p:nvPr>
        </p:nvSpPr>
        <p:spPr/>
        <p:txBody>
          <a:bodyPr vert="horz" lIns="0" tIns="34290" rIns="0" bIns="34290" rtlCol="0">
            <a:noAutofit/>
          </a:bodyPr>
          <a:lstStyle/>
          <a:p>
            <a:pPr marL="433388" indent="-383381" algn="l" rtl="0">
              <a:buFont typeface="Wingdings" panose="05000000000000000000" pitchFamily="2" charset="2"/>
              <a:buChar char="§"/>
            </a:pPr>
            <a:r>
              <a:rPr lang="en-US" sz="1350" dirty="0">
                <a:latin typeface="Times New Roman" pitchFamily="18" charset="0"/>
                <a:cs typeface="Times New Roman" pitchFamily="18" charset="0"/>
              </a:rPr>
              <a:t>Use cases describe the “process flows” through a system based on its actual likely use, so the test cases derived from use cases are most useful in uncovering defects in the process flows during real-world use of the system. </a:t>
            </a:r>
          </a:p>
          <a:p>
            <a:pPr marL="433388" indent="-383381" algn="l" rtl="0">
              <a:buFont typeface="Wingdings" panose="05000000000000000000" pitchFamily="2" charset="2"/>
              <a:buChar char="§"/>
            </a:pPr>
            <a:r>
              <a:rPr lang="en-US" sz="1350" dirty="0">
                <a:latin typeface="Times New Roman" pitchFamily="18" charset="0"/>
                <a:cs typeface="Times New Roman" pitchFamily="18" charset="0"/>
              </a:rPr>
              <a:t>Use cases may be described at the abstract level (business use case, technology-free, business process level) or at the system level (system use case on the system functionality level). </a:t>
            </a:r>
          </a:p>
          <a:p>
            <a:pPr marL="433388" indent="-383381" algn="l" rtl="0">
              <a:buFont typeface="Wingdings" panose="05000000000000000000" pitchFamily="2" charset="2"/>
              <a:buChar char="§"/>
            </a:pPr>
            <a:r>
              <a:rPr lang="en-US" sz="1350" dirty="0">
                <a:latin typeface="Times New Roman" pitchFamily="18" charset="0"/>
                <a:cs typeface="Times New Roman" pitchFamily="18" charset="0"/>
              </a:rPr>
              <a:t>Each use case has preconditions which need to be met for a use case to work successfully. Each use case terminates with post conditions which are the observable results and final state of the system after the use case has been completed. </a:t>
            </a:r>
          </a:p>
          <a:p>
            <a:pPr marL="433388" indent="-383381" algn="l" rtl="0">
              <a:buFont typeface="Wingdings" panose="05000000000000000000" pitchFamily="2" charset="2"/>
              <a:buChar char="§"/>
            </a:pPr>
            <a:r>
              <a:rPr lang="en-US" sz="1350" dirty="0">
                <a:latin typeface="Times New Roman" pitchFamily="18" charset="0"/>
                <a:cs typeface="Times New Roman" pitchFamily="18" charset="0"/>
              </a:rPr>
              <a:t>A use case usually has a mainstream (i.e. most likely) scenario and alternative paths.</a:t>
            </a:r>
          </a:p>
        </p:txBody>
      </p:sp>
      <p:sp>
        <p:nvSpPr>
          <p:cNvPr id="2" name="Title 1"/>
          <p:cNvSpPr>
            <a:spLocks noGrp="1"/>
          </p:cNvSpPr>
          <p:nvPr>
            <p:ph type="title"/>
          </p:nvPr>
        </p:nvSpPr>
        <p:spPr/>
        <p:txBody>
          <a:bodyPr>
            <a:normAutofit/>
          </a:bodyPr>
          <a:lstStyle/>
          <a:p>
            <a:r>
              <a:rPr lang="en-US" sz="3000" dirty="0">
                <a:latin typeface="Times New Roman" panose="02020603050405020304" pitchFamily="18" charset="0"/>
                <a:cs typeface="Times New Roman" panose="02020603050405020304" pitchFamily="18" charset="0"/>
              </a:rPr>
              <a:t>5. Use Case Testing </a:t>
            </a:r>
            <a:endParaRPr lang="ar-EG" sz="3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7073768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vert="horz" lIns="0" tIns="34290" rIns="0" bIns="34290" rtlCol="0">
            <a:normAutofit/>
          </a:bodyPr>
          <a:lstStyle/>
          <a:p>
            <a:pPr marL="433388" indent="-383381" algn="l" rtl="0">
              <a:buFont typeface="Wingdings" panose="05000000000000000000" pitchFamily="2" charset="2"/>
              <a:buChar char="§"/>
            </a:pPr>
            <a:r>
              <a:rPr lang="en-US" sz="1800" dirty="0">
                <a:latin typeface="Times New Roman" pitchFamily="18" charset="0"/>
                <a:cs typeface="Times New Roman" pitchFamily="18" charset="0"/>
              </a:rPr>
              <a:t>Use cases are defined in terms of the actor, not the system, describing what the actor does and what the actor sees rather than what inputs the system expects and what the system‘ outputs. </a:t>
            </a:r>
          </a:p>
          <a:p>
            <a:pPr marL="433388" indent="-383381" algn="l" rtl="0">
              <a:buFont typeface="Wingdings" panose="05000000000000000000" pitchFamily="2" charset="2"/>
              <a:buChar char="§"/>
            </a:pPr>
            <a:r>
              <a:rPr lang="en-US" sz="1800" dirty="0">
                <a:latin typeface="Times New Roman" pitchFamily="18" charset="0"/>
                <a:cs typeface="Times New Roman" pitchFamily="18" charset="0"/>
              </a:rPr>
              <a:t>Use cases are very useful for designing acceptance tests with customer/user participation. </a:t>
            </a:r>
          </a:p>
          <a:p>
            <a:pPr marL="433388" indent="-383381" algn="l" rtl="0">
              <a:buFont typeface="Wingdings" panose="05000000000000000000" pitchFamily="2" charset="2"/>
              <a:buChar char="§"/>
            </a:pPr>
            <a:r>
              <a:rPr lang="en-US" sz="1800" dirty="0">
                <a:latin typeface="Times New Roman" pitchFamily="18" charset="0"/>
                <a:cs typeface="Times New Roman" pitchFamily="18" charset="0"/>
              </a:rPr>
              <a:t>They also help uncover integration defects caused by the interaction and interference of different components, which individual component testing would not see. </a:t>
            </a:r>
          </a:p>
          <a:p>
            <a:pPr marL="433388" indent="-383381" algn="l" rtl="0">
              <a:buFont typeface="Wingdings" panose="05000000000000000000" pitchFamily="2" charset="2"/>
              <a:buChar char="§"/>
            </a:pPr>
            <a:r>
              <a:rPr lang="en-US" sz="1800" dirty="0">
                <a:latin typeface="Times New Roman" pitchFamily="18" charset="0"/>
                <a:cs typeface="Times New Roman" pitchFamily="18" charset="0"/>
              </a:rPr>
              <a:t>Designing test cases from use cases may be combined with other specification-based test techniques</a:t>
            </a:r>
            <a:endParaRPr lang="ar-EG" sz="1800" dirty="0">
              <a:latin typeface="Times New Roman" pitchFamily="18" charset="0"/>
              <a:cs typeface="Times New Roman" pitchFamily="18" charset="0"/>
            </a:endParaRPr>
          </a:p>
        </p:txBody>
      </p:sp>
      <p:sp>
        <p:nvSpPr>
          <p:cNvPr id="5" name="Title 4"/>
          <p:cNvSpPr>
            <a:spLocks noGrp="1"/>
          </p:cNvSpPr>
          <p:nvPr>
            <p:ph type="title"/>
          </p:nvPr>
        </p:nvSpPr>
        <p:spPr/>
        <p:txBody>
          <a:bodyPr>
            <a:normAutofit/>
          </a:bodyPr>
          <a:lstStyle/>
          <a:p>
            <a:r>
              <a:rPr lang="en-US" sz="4050" dirty="0">
                <a:latin typeface="Times New Roman" panose="02020603050405020304" pitchFamily="18" charset="0"/>
                <a:cs typeface="Times New Roman" panose="02020603050405020304" pitchFamily="18" charset="0"/>
              </a:rPr>
              <a:t>Use Case Testing</a:t>
            </a:r>
            <a:endParaRPr lang="ar-EG" dirty="0"/>
          </a:p>
        </p:txBody>
      </p:sp>
    </p:spTree>
    <p:extLst>
      <p:ext uri="{BB962C8B-B14F-4D97-AF65-F5344CB8AC3E}">
        <p14:creationId xmlns:p14="http://schemas.microsoft.com/office/powerpoint/2010/main" val="208162908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4050" dirty="0">
                <a:latin typeface="Times New Roman" pitchFamily="18" charset="0"/>
                <a:cs typeface="Times New Roman" pitchFamily="18" charset="0"/>
              </a:rPr>
              <a:t>Example</a:t>
            </a:r>
            <a:endParaRPr lang="ar-EG" dirty="0"/>
          </a:p>
        </p:txBody>
      </p:sp>
      <p:pic>
        <p:nvPicPr>
          <p:cNvPr id="4098" name="Picture 2"/>
          <p:cNvPicPr>
            <a:picLocks noChangeAspect="1" noChangeArrowheads="1"/>
          </p:cNvPicPr>
          <p:nvPr/>
        </p:nvPicPr>
        <p:blipFill>
          <a:blip r:embed="rId3"/>
          <a:srcRect/>
          <a:stretch>
            <a:fillRect/>
          </a:stretch>
        </p:blipFill>
        <p:spPr bwMode="auto">
          <a:xfrm>
            <a:off x="389062" y="1412776"/>
            <a:ext cx="8143378" cy="4370106"/>
          </a:xfrm>
          <a:prstGeom prst="rect">
            <a:avLst/>
          </a:prstGeom>
          <a:noFill/>
          <a:ln w="9525">
            <a:noFill/>
            <a:miter lim="800000"/>
            <a:headEnd/>
            <a:tailEnd/>
          </a:ln>
          <a:effectLst/>
        </p:spPr>
      </p:pic>
    </p:spTree>
    <p:extLst>
      <p:ext uri="{BB962C8B-B14F-4D97-AF65-F5344CB8AC3E}">
        <p14:creationId xmlns:p14="http://schemas.microsoft.com/office/powerpoint/2010/main" val="165508111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4"/>
          <p:cNvSpPr>
            <a:spLocks noGrp="1"/>
          </p:cNvSpPr>
          <p:nvPr>
            <p:ph type="ctrTitle"/>
          </p:nvPr>
        </p:nvSpPr>
        <p:spPr>
          <a:xfrm>
            <a:off x="3059832" y="1340768"/>
            <a:ext cx="5328592" cy="2453590"/>
          </a:xfrm>
        </p:spPr>
        <p:txBody>
          <a:bodyPr/>
          <a:lstStyle/>
          <a:p>
            <a:r>
              <a:rPr lang="en-US" altLang="ko-KR" dirty="0">
                <a:solidFill>
                  <a:srgbClr val="C00000"/>
                </a:solidFill>
                <a:effectLst/>
              </a:rPr>
              <a:t>THANK</a:t>
            </a:r>
            <a:br>
              <a:rPr lang="en-US" altLang="ko-KR" dirty="0">
                <a:solidFill>
                  <a:srgbClr val="C00000"/>
                </a:solidFill>
                <a:effectLst/>
              </a:rPr>
            </a:br>
            <a:r>
              <a:rPr lang="en-US" altLang="ko-KR" dirty="0">
                <a:solidFill>
                  <a:srgbClr val="C00000"/>
                </a:solidFill>
                <a:effectLst/>
              </a:rPr>
              <a:t>YOU</a:t>
            </a:r>
            <a:endParaRPr lang="ko-KR" altLang="en-US" dirty="0">
              <a:solidFill>
                <a:srgbClr val="C00000"/>
              </a:solidFill>
              <a:effectLst/>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342900" indent="-342900" algn="l" rtl="0">
              <a:buFont typeface="+mj-lt"/>
              <a:buAutoNum type="arabicPeriod"/>
            </a:pPr>
            <a:r>
              <a:rPr lang="en-US" sz="2100" dirty="0">
                <a:latin typeface="Times New Roman" panose="02020603050405020304" pitchFamily="18" charset="0"/>
                <a:cs typeface="Times New Roman" panose="02020603050405020304" pitchFamily="18" charset="0"/>
              </a:rPr>
              <a:t>Equivalence partitioning</a:t>
            </a:r>
          </a:p>
          <a:p>
            <a:pPr marL="342900" indent="-342900" algn="l" rtl="0">
              <a:buFont typeface="+mj-lt"/>
              <a:buAutoNum type="arabicPeriod"/>
            </a:pPr>
            <a:r>
              <a:rPr lang="en-US" sz="2100" dirty="0">
                <a:latin typeface="Times New Roman" panose="02020603050405020304" pitchFamily="18" charset="0"/>
                <a:cs typeface="Times New Roman" panose="02020603050405020304" pitchFamily="18" charset="0"/>
              </a:rPr>
              <a:t>Boundary value analysis </a:t>
            </a:r>
          </a:p>
          <a:p>
            <a:pPr marL="342900" indent="-342900" algn="l" rtl="0">
              <a:buFont typeface="+mj-lt"/>
              <a:buAutoNum type="arabicPeriod"/>
            </a:pPr>
            <a:r>
              <a:rPr lang="en-US" sz="2100" dirty="0">
                <a:latin typeface="Times New Roman" panose="02020603050405020304" pitchFamily="18" charset="0"/>
                <a:cs typeface="Times New Roman" panose="02020603050405020304" pitchFamily="18" charset="0"/>
              </a:rPr>
              <a:t>Decision table testing</a:t>
            </a:r>
          </a:p>
          <a:p>
            <a:pPr marL="342900" indent="-342900" algn="l" rtl="0">
              <a:buFont typeface="+mj-lt"/>
              <a:buAutoNum type="arabicPeriod"/>
            </a:pPr>
            <a:r>
              <a:rPr lang="en-US" sz="2100" dirty="0">
                <a:latin typeface="Times New Roman" panose="02020603050405020304" pitchFamily="18" charset="0"/>
                <a:cs typeface="Times New Roman" panose="02020603050405020304" pitchFamily="18" charset="0"/>
              </a:rPr>
              <a:t>State transition testing</a:t>
            </a:r>
          </a:p>
          <a:p>
            <a:pPr marL="342900" indent="-342900" algn="l" rtl="0">
              <a:buFont typeface="+mj-lt"/>
              <a:buAutoNum type="arabicPeriod"/>
            </a:pPr>
            <a:r>
              <a:rPr lang="en-US" sz="2100" dirty="0">
                <a:latin typeface="Times New Roman" panose="02020603050405020304" pitchFamily="18" charset="0"/>
                <a:cs typeface="Times New Roman" panose="02020603050405020304" pitchFamily="18" charset="0"/>
              </a:rPr>
              <a:t>Use case testing</a:t>
            </a:r>
            <a:endParaRPr lang="ar-EG" sz="2100" dirty="0">
              <a:latin typeface="Times New Roman" panose="02020603050405020304" pitchFamily="18" charset="0"/>
              <a:cs typeface="Times New Roman" panose="02020603050405020304" pitchFamily="18" charset="0"/>
            </a:endParaRPr>
          </a:p>
          <a:p>
            <a:pPr marL="342900" indent="-342900" algn="l" rtl="0">
              <a:buFont typeface="+mj-lt"/>
              <a:buAutoNum type="arabicPeriod"/>
            </a:pPr>
            <a:endParaRPr lang="en-US" sz="2100" dirty="0">
              <a:latin typeface="Times New Roman" panose="02020603050405020304" pitchFamily="18" charset="0"/>
              <a:cs typeface="Times New Roman" panose="02020603050405020304" pitchFamily="18" charset="0"/>
            </a:endParaRPr>
          </a:p>
        </p:txBody>
      </p:sp>
      <p:sp>
        <p:nvSpPr>
          <p:cNvPr id="2" name="Title 1"/>
          <p:cNvSpPr>
            <a:spLocks noGrp="1"/>
          </p:cNvSpPr>
          <p:nvPr>
            <p:ph type="title"/>
          </p:nvPr>
        </p:nvSpPr>
        <p:spPr/>
        <p:txBody>
          <a:bodyPr>
            <a:normAutofit/>
          </a:bodyPr>
          <a:lstStyle/>
          <a:p>
            <a:r>
              <a:rPr lang="en-US" dirty="0" smtClean="0">
                <a:latin typeface="Times New Roman" panose="02020603050405020304" pitchFamily="18" charset="0"/>
                <a:cs typeface="Times New Roman" panose="02020603050405020304" pitchFamily="18" charset="0"/>
              </a:rPr>
              <a:t>Specification-based Techniques</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0547357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342900" indent="-302419" algn="justLow" rtl="0">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Inputs to the software or system are divided into groups that are expected to exhibit similar behavior, so they are likely to be processed in the same way.</a:t>
            </a:r>
            <a:endParaRPr lang="en-US" sz="1800" dirty="0" smtClean="0"/>
          </a:p>
          <a:p>
            <a:pPr marL="342900" indent="-302419" algn="justLow" rtl="0">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Equivalence partitions (or classes) can be found for both valid data and invalid data. </a:t>
            </a:r>
          </a:p>
          <a:p>
            <a:pPr marL="342900" indent="-302419" algn="justLow" rtl="0">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Equivalence partitioning can be used to achieve input and output coverage goals. </a:t>
            </a:r>
          </a:p>
          <a:p>
            <a:pPr marL="342900" indent="-302419" algn="justLow" rtl="0">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It can be applied to human input, input via interfaces to a system, or interface parameters in integration testing.</a:t>
            </a:r>
          </a:p>
          <a:p>
            <a:pPr marL="342900" indent="-302419" algn="l" rtl="0"/>
            <a:endParaRPr lang="ar-EG" sz="1800" dirty="0" smtClean="0"/>
          </a:p>
          <a:p>
            <a:pPr algn="l" rtl="0"/>
            <a:endParaRPr lang="en-US" sz="1800" dirty="0" smtClean="0"/>
          </a:p>
          <a:p>
            <a:pPr algn="l" rtl="0"/>
            <a:endParaRPr lang="en-US" sz="1800" dirty="0"/>
          </a:p>
        </p:txBody>
      </p:sp>
      <p:sp>
        <p:nvSpPr>
          <p:cNvPr id="2" name="Title 1"/>
          <p:cNvSpPr>
            <a:spLocks noGrp="1"/>
          </p:cNvSpPr>
          <p:nvPr>
            <p:ph type="title"/>
          </p:nvPr>
        </p:nvSpPr>
        <p:spPr/>
        <p:txBody>
          <a:bodyPr>
            <a:normAutofit/>
          </a:bodyPr>
          <a:lstStyle/>
          <a:p>
            <a:pPr rtl="0"/>
            <a:r>
              <a:rPr lang="en-US" sz="3000" dirty="0">
                <a:latin typeface="Times New Roman" panose="02020603050405020304" pitchFamily="18" charset="0"/>
                <a:cs typeface="Times New Roman" panose="02020603050405020304" pitchFamily="18" charset="0"/>
              </a:rPr>
              <a:t>1. Equivalence Partitioning</a:t>
            </a:r>
          </a:p>
        </p:txBody>
      </p:sp>
    </p:spTree>
    <p:extLst>
      <p:ext uri="{BB962C8B-B14F-4D97-AF65-F5344CB8AC3E}">
        <p14:creationId xmlns:p14="http://schemas.microsoft.com/office/powerpoint/2010/main" val="55736955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p:cNvSpPr>
          <p:nvPr>
            <p:ph type="title"/>
          </p:nvPr>
        </p:nvSpPr>
        <p:spPr/>
        <p:txBody>
          <a:bodyPr vert="horz" lIns="92583" tIns="0" rIns="111100" bIns="0" rtlCol="0" anchor="b">
            <a:normAutofit/>
          </a:bodyPr>
          <a:lstStyle/>
          <a:p>
            <a:pPr>
              <a:tabLst>
                <a:tab pos="714375" algn="l"/>
              </a:tabLst>
            </a:pPr>
            <a:r>
              <a:rPr lang="en-US" sz="2100" b="1" dirty="0">
                <a:latin typeface="Times New Roman" panose="02020603050405020304" pitchFamily="18" charset="0"/>
                <a:ea typeface="+mn-ea"/>
                <a:cs typeface="Times New Roman" panose="02020603050405020304" pitchFamily="18" charset="0"/>
              </a:rPr>
              <a:t>Data Type Partitioning Examples</a:t>
            </a:r>
          </a:p>
        </p:txBody>
      </p:sp>
      <p:graphicFrame>
        <p:nvGraphicFramePr>
          <p:cNvPr id="4" name="Group 125"/>
          <p:cNvGraphicFramePr>
            <a:graphicFrameLocks/>
          </p:cNvGraphicFramePr>
          <p:nvPr>
            <p:extLst>
              <p:ext uri="{D42A27DB-BD31-4B8C-83A1-F6EECF244321}">
                <p14:modId xmlns:p14="http://schemas.microsoft.com/office/powerpoint/2010/main" val="3277857030"/>
              </p:ext>
            </p:extLst>
          </p:nvPr>
        </p:nvGraphicFramePr>
        <p:xfrm>
          <a:off x="1337311" y="2400300"/>
          <a:ext cx="6515101" cy="2101057"/>
        </p:xfrm>
        <a:graphic>
          <a:graphicData uri="http://schemas.openxmlformats.org/drawingml/2006/table">
            <a:tbl>
              <a:tblPr>
                <a:effectLst>
                  <a:outerShdw blurRad="76200" dir="18900000" sy="23000" kx="-1200000" algn="bl" rotWithShape="0">
                    <a:prstClr val="black">
                      <a:alpha val="20000"/>
                    </a:prstClr>
                  </a:outerShdw>
                </a:effectLst>
              </a:tblPr>
              <a:tblGrid>
                <a:gridCol w="1324967"/>
                <a:gridCol w="1297124"/>
                <a:gridCol w="1297124"/>
                <a:gridCol w="1298762"/>
                <a:gridCol w="1297124"/>
              </a:tblGrid>
              <a:tr h="525780">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60000"/>
                        <a:buFont typeface="Wingdings" pitchFamily="2" charset="2"/>
                        <a:buNone/>
                        <a:tabLst/>
                      </a:pPr>
                      <a:r>
                        <a:rPr kumimoji="0" lang="en-US" sz="1500" b="1" i="0" u="none" strike="noStrike" cap="none" normalizeH="0" baseline="0" dirty="0" smtClean="0">
                          <a:ln>
                            <a:noFill/>
                          </a:ln>
                          <a:solidFill>
                            <a:srgbClr val="FFFFFF"/>
                          </a:solidFill>
                          <a:effectLst/>
                          <a:latin typeface="Times New Roman" panose="02020603050405020304" pitchFamily="18" charset="0"/>
                          <a:cs typeface="Times New Roman" panose="02020603050405020304" pitchFamily="18" charset="0"/>
                        </a:rPr>
                        <a:t>Input Condition</a:t>
                      </a:r>
                    </a:p>
                  </a:txBody>
                  <a:tcPr marL="68580" marR="68580" marT="34290" marB="3429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75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60000"/>
                        <a:buFont typeface="Wingdings" pitchFamily="2" charset="2"/>
                        <a:buNone/>
                        <a:tabLst/>
                      </a:pPr>
                      <a:r>
                        <a:rPr kumimoji="0" lang="en-US" sz="1500" b="1" i="0" u="none" strike="noStrike" cap="none" normalizeH="0" baseline="0" dirty="0" smtClean="0">
                          <a:ln>
                            <a:noFill/>
                          </a:ln>
                          <a:solidFill>
                            <a:srgbClr val="FFFFFF"/>
                          </a:solidFill>
                          <a:effectLst/>
                          <a:latin typeface="Times New Roman" panose="02020603050405020304" pitchFamily="18" charset="0"/>
                          <a:cs typeface="Times New Roman" panose="02020603050405020304" pitchFamily="18" charset="0"/>
                        </a:rPr>
                        <a:t>Example</a:t>
                      </a:r>
                    </a:p>
                  </a:txBody>
                  <a:tcPr marL="68580" marR="68580" marT="34290" marB="3429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75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60000"/>
                        <a:buFont typeface="Wingdings" pitchFamily="2" charset="2"/>
                        <a:buNone/>
                        <a:tabLst/>
                      </a:pPr>
                      <a:r>
                        <a:rPr kumimoji="0" lang="en-US" sz="1500" b="1" i="0" u="none" strike="noStrike" cap="none" normalizeH="0" baseline="0" dirty="0" smtClean="0">
                          <a:ln>
                            <a:noFill/>
                          </a:ln>
                          <a:solidFill>
                            <a:srgbClr val="FFFFFF"/>
                          </a:solidFill>
                          <a:effectLst/>
                          <a:latin typeface="Times New Roman" panose="02020603050405020304" pitchFamily="18" charset="0"/>
                          <a:cs typeface="Times New Roman" panose="02020603050405020304" pitchFamily="18" charset="0"/>
                        </a:rPr>
                        <a:t>Values</a:t>
                      </a:r>
                    </a:p>
                  </a:txBody>
                  <a:tcPr marL="68580" marR="68580" marT="34290" marB="3429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75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60000"/>
                        <a:buFont typeface="Wingdings" pitchFamily="2" charset="2"/>
                        <a:buNone/>
                        <a:tabLst/>
                      </a:pPr>
                      <a:r>
                        <a:rPr kumimoji="0" lang="en-US" sz="1500" b="1" i="0" u="none" strike="noStrike" cap="none" normalizeH="0" baseline="0" dirty="0" smtClean="0">
                          <a:ln>
                            <a:noFill/>
                          </a:ln>
                          <a:solidFill>
                            <a:srgbClr val="FFFFFF"/>
                          </a:solidFill>
                          <a:effectLst/>
                          <a:latin typeface="Times New Roman" panose="02020603050405020304" pitchFamily="18" charset="0"/>
                          <a:cs typeface="Times New Roman" panose="02020603050405020304" pitchFamily="18" charset="0"/>
                        </a:rPr>
                        <a:t># Valid partitions</a:t>
                      </a:r>
                    </a:p>
                  </a:txBody>
                  <a:tcPr marL="68580" marR="68580" marT="34290" marB="3429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75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60000"/>
                        <a:buFont typeface="Wingdings" pitchFamily="2" charset="2"/>
                        <a:buNone/>
                        <a:tabLst/>
                      </a:pPr>
                      <a:r>
                        <a:rPr kumimoji="0" lang="en-US" sz="1500" b="1" i="0" u="none" strike="noStrike" cap="none" normalizeH="0" baseline="0" dirty="0" smtClean="0">
                          <a:ln>
                            <a:noFill/>
                          </a:ln>
                          <a:solidFill>
                            <a:srgbClr val="FFFFFF"/>
                          </a:solidFill>
                          <a:effectLst/>
                          <a:latin typeface="Times New Roman" panose="02020603050405020304" pitchFamily="18" charset="0"/>
                          <a:cs typeface="Times New Roman" panose="02020603050405020304" pitchFamily="18" charset="0"/>
                        </a:rPr>
                        <a:t># Invalid partitions</a:t>
                      </a:r>
                    </a:p>
                  </a:txBody>
                  <a:tcPr marL="68580" marR="68580" marT="34290" marB="3429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75000"/>
                      </a:schemeClr>
                    </a:solidFill>
                  </a:tcPr>
                </a:tc>
              </a:tr>
              <a:tr h="555386">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60000"/>
                        <a:buFont typeface="Wingdings" pitchFamily="2" charset="2"/>
                        <a:buNone/>
                        <a:tabLst/>
                      </a:pPr>
                      <a:r>
                        <a:rPr kumimoji="0" lang="en-US" sz="1200" b="1" i="0" u="none" strike="noStrike" cap="none" normalizeH="0" baseline="0" dirty="0" smtClean="0">
                          <a:ln>
                            <a:noFill/>
                          </a:ln>
                          <a:solidFill>
                            <a:srgbClr val="000000"/>
                          </a:solidFill>
                          <a:effectLst/>
                          <a:latin typeface="Times New Roman" panose="02020603050405020304" pitchFamily="18" charset="0"/>
                          <a:cs typeface="Times New Roman" panose="02020603050405020304" pitchFamily="18" charset="0"/>
                        </a:rPr>
                        <a:t>Range</a:t>
                      </a:r>
                    </a:p>
                  </a:txBody>
                  <a:tcPr marL="68580" marR="68580" marT="34290" marB="3429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80B6E8"/>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60000"/>
                        <a:buFont typeface="Wingdings" pitchFamily="2" charset="2"/>
                        <a:buNone/>
                        <a:tabLst/>
                      </a:pPr>
                      <a:r>
                        <a:rPr kumimoji="0" lang="en-US" sz="1200" b="1" i="0" u="none" strike="noStrike" cap="none" normalizeH="0" baseline="0" dirty="0" smtClean="0">
                          <a:ln>
                            <a:noFill/>
                          </a:ln>
                          <a:solidFill>
                            <a:srgbClr val="000000"/>
                          </a:solidFill>
                          <a:effectLst/>
                          <a:latin typeface="Times New Roman" panose="02020603050405020304" pitchFamily="18" charset="0"/>
                          <a:cs typeface="Times New Roman" panose="02020603050405020304" pitchFamily="18" charset="0"/>
                        </a:rPr>
                        <a:t>Age</a:t>
                      </a:r>
                    </a:p>
                  </a:txBody>
                  <a:tcPr marL="68580" marR="68580" marT="34290" marB="3429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8D88EC"/>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60000"/>
                        <a:buFont typeface="Wingdings" pitchFamily="2" charset="2"/>
                        <a:buNone/>
                        <a:tabLst/>
                      </a:pPr>
                      <a:r>
                        <a:rPr kumimoji="0" lang="en-US" sz="1200" b="1" i="0" u="none" strike="noStrike" cap="none" normalizeH="0" baseline="0" dirty="0" smtClean="0">
                          <a:ln>
                            <a:noFill/>
                          </a:ln>
                          <a:solidFill>
                            <a:srgbClr val="000000"/>
                          </a:solidFill>
                          <a:effectLst/>
                          <a:latin typeface="Times New Roman" panose="02020603050405020304" pitchFamily="18" charset="0"/>
                          <a:cs typeface="Times New Roman" panose="02020603050405020304" pitchFamily="18" charset="0"/>
                        </a:rPr>
                        <a:t>1-99</a:t>
                      </a:r>
                    </a:p>
                  </a:txBody>
                  <a:tcPr marL="68580" marR="68580" marT="34290" marB="3429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80B6E8"/>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60000"/>
                        <a:buFont typeface="Wingdings" pitchFamily="2" charset="2"/>
                        <a:buNone/>
                        <a:tabLst/>
                      </a:pPr>
                      <a:r>
                        <a:rPr kumimoji="0" lang="en-US" sz="1200" b="1" i="0" u="none" strike="noStrike" cap="none" normalizeH="0" baseline="0" dirty="0" smtClean="0">
                          <a:ln>
                            <a:noFill/>
                          </a:ln>
                          <a:solidFill>
                            <a:srgbClr val="000000"/>
                          </a:solidFill>
                          <a:effectLst/>
                          <a:latin typeface="Times New Roman" panose="02020603050405020304" pitchFamily="18" charset="0"/>
                          <a:cs typeface="Times New Roman" panose="02020603050405020304" pitchFamily="18" charset="0"/>
                        </a:rPr>
                        <a:t>1</a:t>
                      </a:r>
                    </a:p>
                  </a:txBody>
                  <a:tcPr marL="68580" marR="68580" marT="34290" marB="3429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8D88EC"/>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60000"/>
                        <a:buFont typeface="Wingdings" pitchFamily="2" charset="2"/>
                        <a:buNone/>
                        <a:tabLst/>
                      </a:pPr>
                      <a:r>
                        <a:rPr kumimoji="0" lang="en-US" sz="1200" b="1" i="0" u="none" strike="noStrike" cap="none" normalizeH="0" baseline="0" dirty="0" smtClean="0">
                          <a:ln>
                            <a:noFill/>
                          </a:ln>
                          <a:solidFill>
                            <a:srgbClr val="000000"/>
                          </a:solidFill>
                          <a:effectLst/>
                          <a:latin typeface="Times New Roman" panose="02020603050405020304" pitchFamily="18" charset="0"/>
                          <a:cs typeface="Times New Roman" panose="02020603050405020304" pitchFamily="18" charset="0"/>
                        </a:rPr>
                        <a:t>2</a:t>
                      </a:r>
                    </a:p>
                  </a:txBody>
                  <a:tcPr marL="68580" marR="68580" marT="34290" marB="3429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80B6E8"/>
                    </a:solidFill>
                  </a:tcPr>
                </a:tc>
              </a:tr>
              <a:tr h="555386">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60000"/>
                        <a:buFont typeface="Wingdings" pitchFamily="2" charset="2"/>
                        <a:buNone/>
                        <a:tabLst/>
                      </a:pPr>
                      <a:r>
                        <a:rPr kumimoji="0" lang="en-US" sz="1200" b="1" i="0" u="none" strike="noStrike" cap="none" normalizeH="0" baseline="0" dirty="0" smtClean="0">
                          <a:ln>
                            <a:noFill/>
                          </a:ln>
                          <a:solidFill>
                            <a:srgbClr val="000000"/>
                          </a:solidFill>
                          <a:effectLst/>
                          <a:latin typeface="Times New Roman" panose="02020603050405020304" pitchFamily="18" charset="0"/>
                          <a:cs typeface="Times New Roman" panose="02020603050405020304" pitchFamily="18" charset="0"/>
                        </a:rPr>
                        <a:t>Specific Value</a:t>
                      </a:r>
                    </a:p>
                  </a:txBody>
                  <a:tcPr marL="68580" marR="68580" marT="34290" marB="3429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A7CDEF"/>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60000"/>
                        <a:buFont typeface="Wingdings" pitchFamily="2" charset="2"/>
                        <a:buNone/>
                        <a:tabLst/>
                      </a:pPr>
                      <a:r>
                        <a:rPr kumimoji="0" lang="en-US" sz="1200" b="1" i="0" u="none" strike="noStrike" cap="none" normalizeH="0" baseline="0" dirty="0" smtClean="0">
                          <a:ln>
                            <a:noFill/>
                          </a:ln>
                          <a:solidFill>
                            <a:srgbClr val="000000"/>
                          </a:solidFill>
                          <a:effectLst/>
                          <a:latin typeface="Times New Roman" panose="02020603050405020304" pitchFamily="18" charset="0"/>
                          <a:cs typeface="Times New Roman" panose="02020603050405020304" pitchFamily="18" charset="0"/>
                        </a:rPr>
                        <a:t>Expiration year</a:t>
                      </a:r>
                    </a:p>
                  </a:txBody>
                  <a:tcPr marL="68580" marR="68580" marT="34290" marB="3429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0ADF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60000"/>
                        <a:buFont typeface="Wingdings" pitchFamily="2" charset="2"/>
                        <a:buNone/>
                        <a:tabLst/>
                      </a:pPr>
                      <a:r>
                        <a:rPr kumimoji="0" lang="en-US" sz="1200" b="1" i="0" u="none" strike="noStrike" cap="none" normalizeH="0" baseline="0" dirty="0" smtClean="0">
                          <a:ln>
                            <a:noFill/>
                          </a:ln>
                          <a:solidFill>
                            <a:srgbClr val="000000"/>
                          </a:solidFill>
                          <a:effectLst/>
                          <a:latin typeface="Times New Roman" panose="02020603050405020304" pitchFamily="18" charset="0"/>
                          <a:cs typeface="Times New Roman" panose="02020603050405020304" pitchFamily="18" charset="0"/>
                        </a:rPr>
                        <a:t>2005</a:t>
                      </a:r>
                    </a:p>
                  </a:txBody>
                  <a:tcPr marL="68580" marR="68580" marT="34290" marB="3429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A7CDEF"/>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60000"/>
                        <a:buFont typeface="Wingdings" pitchFamily="2" charset="2"/>
                        <a:buNone/>
                        <a:tabLst/>
                      </a:pPr>
                      <a:r>
                        <a:rPr kumimoji="0" lang="en-US" sz="1200" b="1" i="0" u="none" strike="noStrike" cap="none" normalizeH="0" baseline="0" dirty="0" smtClean="0">
                          <a:ln>
                            <a:noFill/>
                          </a:ln>
                          <a:solidFill>
                            <a:srgbClr val="000000"/>
                          </a:solidFill>
                          <a:effectLst/>
                          <a:latin typeface="Times New Roman" panose="02020603050405020304" pitchFamily="18" charset="0"/>
                          <a:cs typeface="Times New Roman" panose="02020603050405020304" pitchFamily="18" charset="0"/>
                        </a:rPr>
                        <a:t>1</a:t>
                      </a:r>
                    </a:p>
                  </a:txBody>
                  <a:tcPr marL="68580" marR="68580" marT="34290" marB="3429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0ADF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60000"/>
                        <a:buFont typeface="Wingdings" pitchFamily="2" charset="2"/>
                        <a:buNone/>
                        <a:tabLst/>
                      </a:pPr>
                      <a:r>
                        <a:rPr kumimoji="0" lang="en-US" sz="1200" b="1" i="0" u="none" strike="noStrike" cap="none" normalizeH="0" baseline="0" dirty="0" smtClean="0">
                          <a:ln>
                            <a:noFill/>
                          </a:ln>
                          <a:solidFill>
                            <a:srgbClr val="000000"/>
                          </a:solidFill>
                          <a:effectLst/>
                          <a:latin typeface="Times New Roman" panose="02020603050405020304" pitchFamily="18" charset="0"/>
                          <a:cs typeface="Times New Roman" panose="02020603050405020304" pitchFamily="18" charset="0"/>
                        </a:rPr>
                        <a:t>2</a:t>
                      </a:r>
                    </a:p>
                  </a:txBody>
                  <a:tcPr marL="68580" marR="68580" marT="34290" marB="3429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A7CDEF"/>
                    </a:solidFill>
                  </a:tcPr>
                </a:tc>
              </a:tr>
              <a:tr h="46450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60000"/>
                        <a:buFont typeface="Wingdings" pitchFamily="2" charset="2"/>
                        <a:buNone/>
                        <a:tabLst/>
                      </a:pPr>
                      <a:r>
                        <a:rPr kumimoji="0" lang="en-US" sz="1200" b="1" i="0" u="none" strike="noStrike" cap="none" normalizeH="0" baseline="0" dirty="0" smtClean="0">
                          <a:ln>
                            <a:noFill/>
                          </a:ln>
                          <a:solidFill>
                            <a:srgbClr val="000000"/>
                          </a:solidFill>
                          <a:effectLst/>
                          <a:latin typeface="Times New Roman" panose="02020603050405020304" pitchFamily="18" charset="0"/>
                          <a:cs typeface="Times New Roman" panose="02020603050405020304" pitchFamily="18" charset="0"/>
                        </a:rPr>
                        <a:t>Set</a:t>
                      </a:r>
                    </a:p>
                  </a:txBody>
                  <a:tcPr marL="68580" marR="68580" marT="34290" marB="3429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80B6E8"/>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60000"/>
                        <a:buFont typeface="Wingdings" pitchFamily="2" charset="2"/>
                        <a:buNone/>
                        <a:tabLst/>
                      </a:pPr>
                      <a:r>
                        <a:rPr kumimoji="0" lang="en-US" sz="1200" b="1" i="0" u="none" strike="noStrike" cap="none" normalizeH="0" baseline="0" dirty="0" smtClean="0">
                          <a:ln>
                            <a:noFill/>
                          </a:ln>
                          <a:solidFill>
                            <a:srgbClr val="000000"/>
                          </a:solidFill>
                          <a:effectLst/>
                          <a:latin typeface="Times New Roman" panose="02020603050405020304" pitchFamily="18" charset="0"/>
                          <a:cs typeface="Times New Roman" panose="02020603050405020304" pitchFamily="18" charset="0"/>
                        </a:rPr>
                        <a:t>Color</a:t>
                      </a:r>
                    </a:p>
                  </a:txBody>
                  <a:tcPr marL="68580" marR="68580" marT="34290" marB="3429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8D88EC"/>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60000"/>
                        <a:buFont typeface="Wingdings" pitchFamily="2" charset="2"/>
                        <a:buNone/>
                        <a:tabLst/>
                      </a:pPr>
                      <a:r>
                        <a:rPr kumimoji="0" lang="en-US" sz="1200" b="1" i="0" u="none" strike="noStrike" cap="none" normalizeH="0" baseline="0" dirty="0" smtClean="0">
                          <a:ln>
                            <a:noFill/>
                          </a:ln>
                          <a:solidFill>
                            <a:srgbClr val="000000"/>
                          </a:solidFill>
                          <a:effectLst/>
                          <a:latin typeface="Times New Roman" panose="02020603050405020304" pitchFamily="18" charset="0"/>
                          <a:cs typeface="Times New Roman" panose="02020603050405020304" pitchFamily="18" charset="0"/>
                        </a:rPr>
                        <a:t>Red, green, blue</a:t>
                      </a:r>
                    </a:p>
                  </a:txBody>
                  <a:tcPr marL="68580" marR="68580" marT="34290" marB="3429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80B6E8"/>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60000"/>
                        <a:buFont typeface="Wingdings" pitchFamily="2" charset="2"/>
                        <a:buNone/>
                        <a:tabLst/>
                      </a:pPr>
                      <a:r>
                        <a:rPr kumimoji="0" lang="en-US" sz="1200" b="1" i="0" u="none" strike="noStrike" cap="none" normalizeH="0" baseline="0" dirty="0" smtClean="0">
                          <a:ln>
                            <a:noFill/>
                          </a:ln>
                          <a:solidFill>
                            <a:srgbClr val="000000"/>
                          </a:solidFill>
                          <a:effectLst/>
                          <a:latin typeface="Times New Roman" panose="02020603050405020304" pitchFamily="18" charset="0"/>
                          <a:cs typeface="Times New Roman" panose="02020603050405020304" pitchFamily="18" charset="0"/>
                        </a:rPr>
                        <a:t>1</a:t>
                      </a:r>
                    </a:p>
                  </a:txBody>
                  <a:tcPr marL="68580" marR="68580" marT="34290" marB="3429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8D88EC"/>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60000"/>
                        <a:buFont typeface="Wingdings" pitchFamily="2" charset="2"/>
                        <a:buNone/>
                        <a:tabLst/>
                      </a:pPr>
                      <a:r>
                        <a:rPr kumimoji="0" lang="en-US" sz="1200" b="1" i="0" u="none" strike="noStrike" cap="none" normalizeH="0" baseline="0" dirty="0" smtClean="0">
                          <a:ln>
                            <a:noFill/>
                          </a:ln>
                          <a:solidFill>
                            <a:srgbClr val="000000"/>
                          </a:solidFill>
                          <a:effectLst/>
                          <a:latin typeface="Times New Roman" panose="02020603050405020304" pitchFamily="18" charset="0"/>
                          <a:cs typeface="Times New Roman" panose="02020603050405020304" pitchFamily="18" charset="0"/>
                        </a:rPr>
                        <a:t>1</a:t>
                      </a:r>
                    </a:p>
                  </a:txBody>
                  <a:tcPr marL="68580" marR="68580" marT="34290" marB="3429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80B6E8"/>
                    </a:solidFill>
                  </a:tcPr>
                </a:tc>
              </a:tr>
            </a:tbl>
          </a:graphicData>
        </a:graphic>
      </p:graphicFrame>
    </p:spTree>
    <p:extLst>
      <p:ext uri="{BB962C8B-B14F-4D97-AF65-F5344CB8AC3E}">
        <p14:creationId xmlns:p14="http://schemas.microsoft.com/office/powerpoint/2010/main" val="1555214853"/>
      </p:ext>
    </p:extLst>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ltLang="en-US" sz="2400" dirty="0">
                <a:latin typeface="Times New Roman" panose="02020603050405020304" pitchFamily="18" charset="0"/>
                <a:cs typeface="Times New Roman" panose="02020603050405020304" pitchFamily="18" charset="0"/>
              </a:rPr>
              <a:t>Equivalence </a:t>
            </a:r>
            <a:r>
              <a:rPr lang="en-US" altLang="en-US" sz="2400" dirty="0" smtClean="0">
                <a:latin typeface="Times New Roman" panose="02020603050405020304" pitchFamily="18" charset="0"/>
                <a:cs typeface="Times New Roman" panose="02020603050405020304" pitchFamily="18" charset="0"/>
              </a:rPr>
              <a:t>Partitioning  (</a:t>
            </a:r>
            <a:r>
              <a:rPr lang="en-US" dirty="0" smtClean="0"/>
              <a:t>Example) </a:t>
            </a:r>
            <a:endParaRPr lang="ar-EG" dirty="0"/>
          </a:p>
        </p:txBody>
      </p:sp>
      <p:pic>
        <p:nvPicPr>
          <p:cNvPr id="2050" name="Picture 2" descr="https://scontent.fcai2-1.fna.fbcdn.net/v/t1.15752-9/94476944_218967866221819_5837819960763613184_n.png?_nc_cat=108&amp;_nc_sid=b96e70&amp;_nc_eui2=AeEBJmTpXW7wv9o9t1M6R9keyfTRx6xDSn3J9NHHrENKfTrtTl4gUn9TjAmfjVJtwpg&amp;_nc_ohc=of3QAiZNzH8AX8Ah4uu&amp;_nc_ht=scontent.fcai2-1.fna&amp;oh=355eeefa57b95e99313aba3bce10439d&amp;oe=5EC5C381"/>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r="589" b="13606"/>
          <a:stretch/>
        </p:blipFill>
        <p:spPr bwMode="auto">
          <a:xfrm>
            <a:off x="395289" y="1361827"/>
            <a:ext cx="8353176" cy="40833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11989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	</a:t>
            </a:r>
            <a:endParaRPr lang="ar-EG" dirty="0"/>
          </a:p>
        </p:txBody>
      </p:sp>
      <p:pic>
        <p:nvPicPr>
          <p:cNvPr id="1026" name="Picture 2" descr="https://scontent.fcai2-1.fna.fbcdn.net/v/t1.15752-9/94120843_2550512491931567_2943919980820824064_n.png?_nc_cat=108&amp;_nc_sid=b96e70&amp;_nc_eui2=AeEx7pEfLjgYGhz8Z4CqAtSIOnvKpg7gjmQ6e8qmDuCOZOL6oUPBvg4R0jZGoDnVnR4&amp;_nc_ohc=USftjbbPbZsAX8yhQJd&amp;_nc_ht=scontent.fcai2-1.fna&amp;oh=2baddd7e227651add4b873d8180272ba&amp;oe=5EC58A15"/>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r="7445" b="2941"/>
          <a:stretch/>
        </p:blipFill>
        <p:spPr bwMode="auto">
          <a:xfrm>
            <a:off x="395289" y="1340768"/>
            <a:ext cx="7777112" cy="4587453"/>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2"/>
          <p:cNvSpPr txBox="1">
            <a:spLocks noChangeArrowheads="1"/>
          </p:cNvSpPr>
          <p:nvPr>
            <p:custDataLst>
              <p:tags r:id="rId1"/>
            </p:custDataLst>
          </p:nvPr>
        </p:nvSpPr>
        <p:spPr>
          <a:xfrm>
            <a:off x="541462" y="116632"/>
            <a:ext cx="7661196" cy="796908"/>
          </a:xfrm>
          <a:prstGeom prst="rect">
            <a:avLst/>
          </a:prstGeom>
          <a:noFill/>
        </p:spPr>
        <p:txBody>
          <a:bodyPr vert="horz" lIns="91440" tIns="45720" rIns="91440" bIns="45720" rtlCol="0" anchor="b">
            <a:normAutofit/>
          </a:bodyPr>
          <a:lstStyle>
            <a:lvl1pPr algn="l" defTabSz="914400" rtl="0" eaLnBrk="1" latinLnBrk="1" hangingPunct="1">
              <a:lnSpc>
                <a:spcPct val="85000"/>
              </a:lnSpc>
              <a:spcBef>
                <a:spcPct val="0"/>
              </a:spcBef>
              <a:buNone/>
              <a:defRPr lang="ko-KR" altLang="en-US" sz="2500" b="1" kern="1200" spc="-50" baseline="0" dirty="0">
                <a:solidFill>
                  <a:schemeClr val="bg1"/>
                </a:solidFill>
                <a:effectLst/>
                <a:latin typeface="+mj-lt"/>
                <a:ea typeface="맑은 고딕" pitchFamily="50" charset="-127"/>
                <a:cs typeface="+mj-cs"/>
              </a:defRPr>
            </a:lvl1pPr>
          </a:lstStyle>
          <a:p>
            <a:r>
              <a:rPr lang="en-US" sz="2700" dirty="0" smtClean="0">
                <a:latin typeface="Times New Roman" panose="02020603050405020304" pitchFamily="18" charset="0"/>
                <a:ea typeface="+mn-ea"/>
                <a:cs typeface="Times New Roman" panose="02020603050405020304" pitchFamily="18" charset="0"/>
              </a:rPr>
              <a:t>Equivalence Partitioning</a:t>
            </a:r>
            <a:endParaRPr lang="en-US" sz="2700" dirty="0">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257866038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Autofit/>
          </a:bodyPr>
          <a:lstStyle/>
          <a:p>
            <a:pPr marL="342900" indent="-302419" algn="justLow" rtl="0">
              <a:lnSpc>
                <a:spcPct val="100000"/>
              </a:lnSpc>
              <a:buFont typeface="Wingdings" panose="05000000000000000000" pitchFamily="2" charset="2"/>
              <a:buChar char="§"/>
            </a:pPr>
            <a:r>
              <a:rPr lang="en-US" sz="1800" dirty="0">
                <a:latin typeface="Times New Roman" panose="02020603050405020304" pitchFamily="18" charset="0"/>
                <a:cs typeface="Times New Roman" panose="02020603050405020304" pitchFamily="18" charset="0"/>
              </a:rPr>
              <a:t>A boundary value for a valid partition is a valid boundary value; the boundary of an invalid partition is an invalid boundary value. </a:t>
            </a:r>
            <a:r>
              <a:rPr lang="en-US" sz="1800" i="1" u="sng" dirty="0">
                <a:latin typeface="Times New Roman" panose="02020603050405020304" pitchFamily="18" charset="0"/>
                <a:cs typeface="Times New Roman" panose="02020603050405020304" pitchFamily="18" charset="0"/>
              </a:rPr>
              <a:t>Tests can be designed to cover both valid and invalid boundary values.</a:t>
            </a:r>
            <a:r>
              <a:rPr lang="en-US" sz="1800" dirty="0">
                <a:latin typeface="Times New Roman" panose="02020603050405020304" pitchFamily="18" charset="0"/>
                <a:cs typeface="Times New Roman" panose="02020603050405020304" pitchFamily="18" charset="0"/>
              </a:rPr>
              <a:t> When designing test cases, a test for each boundary value is chosen.</a:t>
            </a:r>
          </a:p>
          <a:p>
            <a:pPr marL="342900" indent="-302419" algn="justLow" rtl="0">
              <a:lnSpc>
                <a:spcPct val="100000"/>
              </a:lnSpc>
              <a:buFont typeface="Wingdings" panose="05000000000000000000" pitchFamily="2" charset="2"/>
              <a:buChar char="§"/>
            </a:pPr>
            <a:r>
              <a:rPr lang="en-US" sz="1800" dirty="0">
                <a:latin typeface="Times New Roman" panose="02020603050405020304" pitchFamily="18" charset="0"/>
                <a:cs typeface="Times New Roman" panose="02020603050405020304" pitchFamily="18" charset="0"/>
              </a:rPr>
              <a:t>Detailed specifications are helpful in determining the interesting boundaries.</a:t>
            </a:r>
          </a:p>
          <a:p>
            <a:pPr marL="342900" indent="-302419" algn="justLow" rtl="0">
              <a:lnSpc>
                <a:spcPct val="100000"/>
              </a:lnSpc>
              <a:buFont typeface="Wingdings" panose="05000000000000000000" pitchFamily="2" charset="2"/>
              <a:buChar char="§"/>
            </a:pPr>
            <a:r>
              <a:rPr lang="en-US" sz="1800" dirty="0">
                <a:latin typeface="Times New Roman" panose="02020603050405020304" pitchFamily="18" charset="0"/>
                <a:cs typeface="Times New Roman" panose="02020603050405020304" pitchFamily="18" charset="0"/>
              </a:rPr>
              <a:t>This technique is often considered as an extension of equivalence partitioning or other black-box test </a:t>
            </a:r>
            <a:r>
              <a:rPr lang="en-US" sz="1800" dirty="0" smtClean="0">
                <a:latin typeface="Times New Roman" panose="02020603050405020304" pitchFamily="18" charset="0"/>
                <a:cs typeface="Times New Roman" panose="02020603050405020304" pitchFamily="18" charset="0"/>
              </a:rPr>
              <a:t>design </a:t>
            </a:r>
            <a:r>
              <a:rPr lang="en-US" sz="1800" dirty="0">
                <a:latin typeface="Times New Roman" panose="02020603050405020304" pitchFamily="18" charset="0"/>
                <a:cs typeface="Times New Roman" panose="02020603050405020304" pitchFamily="18" charset="0"/>
              </a:rPr>
              <a:t>techniques. </a:t>
            </a:r>
            <a:endParaRPr lang="en-US" sz="1800" dirty="0" smtClean="0">
              <a:latin typeface="Times New Roman" panose="02020603050405020304" pitchFamily="18" charset="0"/>
              <a:cs typeface="Times New Roman" panose="02020603050405020304" pitchFamily="18" charset="0"/>
            </a:endParaRPr>
          </a:p>
          <a:p>
            <a:pPr marL="342900" indent="-302419" algn="justLow" rtl="0">
              <a:lnSpc>
                <a:spcPct val="100000"/>
              </a:lnSpc>
              <a:buFont typeface="Wingdings" panose="05000000000000000000" pitchFamily="2" charset="2"/>
              <a:buChar char="§"/>
            </a:pPr>
            <a:r>
              <a:rPr lang="en-US" sz="1800" dirty="0">
                <a:latin typeface="Times New Roman" panose="02020603050405020304" pitchFamily="18" charset="0"/>
                <a:cs typeface="Times New Roman" panose="02020603050405020304" pitchFamily="18" charset="0"/>
              </a:rPr>
              <a:t>Boundary Value </a:t>
            </a:r>
            <a:r>
              <a:rPr lang="en-US" sz="1800" dirty="0" smtClean="0">
                <a:latin typeface="Times New Roman" panose="02020603050405020304" pitchFamily="18" charset="0"/>
                <a:cs typeface="Times New Roman" panose="02020603050405020304" pitchFamily="18" charset="0"/>
              </a:rPr>
              <a:t>Analysis has 2 types:</a:t>
            </a:r>
          </a:p>
          <a:p>
            <a:pPr marL="818388" lvl="2" indent="-302419" algn="justLow" rtl="0">
              <a:lnSpc>
                <a:spcPct val="100000"/>
              </a:lnSpc>
              <a:buFont typeface="Wingdings" panose="05000000000000000000" pitchFamily="2" charset="2"/>
              <a:buChar char="§"/>
            </a:pPr>
            <a:r>
              <a:rPr lang="en-US" sz="1800" dirty="0" smtClean="0">
                <a:latin typeface="Times New Roman" panose="02020603050405020304" pitchFamily="18" charset="0"/>
                <a:cs typeface="Times New Roman" panose="02020603050405020304" pitchFamily="18" charset="0"/>
              </a:rPr>
              <a:t>2</a:t>
            </a:r>
            <a:r>
              <a:rPr lang="en-US" sz="1800" dirty="0">
                <a:latin typeface="Times New Roman" panose="02020603050405020304" pitchFamily="18" charset="0"/>
                <a:cs typeface="Times New Roman" panose="02020603050405020304" pitchFamily="18" charset="0"/>
              </a:rPr>
              <a:t> Boundary </a:t>
            </a:r>
            <a:r>
              <a:rPr lang="en-US" sz="1800" dirty="0" smtClean="0">
                <a:latin typeface="Times New Roman" panose="02020603050405020304" pitchFamily="18" charset="0"/>
                <a:cs typeface="Times New Roman" panose="02020603050405020304" pitchFamily="18" charset="0"/>
              </a:rPr>
              <a:t>Value </a:t>
            </a:r>
            <a:r>
              <a:rPr lang="en-US" sz="1800" dirty="0">
                <a:latin typeface="Times New Roman" panose="02020603050405020304" pitchFamily="18" charset="0"/>
                <a:cs typeface="Times New Roman" panose="02020603050405020304" pitchFamily="18" charset="0"/>
              </a:rPr>
              <a:t>Analysis</a:t>
            </a:r>
            <a:r>
              <a:rPr lang="en-US" sz="1800" dirty="0" smtClean="0">
                <a:latin typeface="Times New Roman" panose="02020603050405020304" pitchFamily="18" charset="0"/>
                <a:cs typeface="Times New Roman" panose="02020603050405020304" pitchFamily="18" charset="0"/>
              </a:rPr>
              <a:t> </a:t>
            </a:r>
          </a:p>
          <a:p>
            <a:pPr marL="818388" lvl="2" indent="-302419" algn="justLow" rtl="0">
              <a:lnSpc>
                <a:spcPct val="100000"/>
              </a:lnSpc>
              <a:buFont typeface="Wingdings" panose="05000000000000000000" pitchFamily="2" charset="2"/>
              <a:buChar char="§"/>
            </a:pPr>
            <a:r>
              <a:rPr lang="en-US" sz="1800" dirty="0" smtClean="0">
                <a:latin typeface="Times New Roman" panose="02020603050405020304" pitchFamily="18" charset="0"/>
                <a:cs typeface="Times New Roman" panose="02020603050405020304" pitchFamily="18" charset="0"/>
              </a:rPr>
              <a:t>3 </a:t>
            </a:r>
            <a:r>
              <a:rPr lang="en-US" sz="1800" dirty="0">
                <a:latin typeface="Times New Roman" panose="02020603050405020304" pitchFamily="18" charset="0"/>
                <a:cs typeface="Times New Roman" panose="02020603050405020304" pitchFamily="18" charset="0"/>
              </a:rPr>
              <a:t>Boundary Value Analysis </a:t>
            </a:r>
            <a:endParaRPr lang="en-US" sz="1800" dirty="0" smtClean="0">
              <a:latin typeface="Times New Roman" panose="02020603050405020304" pitchFamily="18" charset="0"/>
              <a:cs typeface="Times New Roman" panose="02020603050405020304" pitchFamily="18" charset="0"/>
            </a:endParaRPr>
          </a:p>
          <a:p>
            <a:pPr marL="342900" indent="-302419" algn="justLow" rtl="0">
              <a:lnSpc>
                <a:spcPct val="100000"/>
              </a:lnSpc>
              <a:buFont typeface="Wingdings" panose="05000000000000000000" pitchFamily="2" charset="2"/>
              <a:buChar char="§"/>
            </a:pPr>
            <a:endParaRPr lang="ar-EG" sz="1800" dirty="0">
              <a:latin typeface="Times New Roman" panose="02020603050405020304" pitchFamily="18" charset="0"/>
              <a:cs typeface="Times New Roman" panose="02020603050405020304" pitchFamily="18" charset="0"/>
            </a:endParaRPr>
          </a:p>
        </p:txBody>
      </p:sp>
      <p:sp>
        <p:nvSpPr>
          <p:cNvPr id="2" name="Title 1"/>
          <p:cNvSpPr>
            <a:spLocks noGrp="1"/>
          </p:cNvSpPr>
          <p:nvPr>
            <p:ph type="title"/>
          </p:nvPr>
        </p:nvSpPr>
        <p:spPr/>
        <p:txBody>
          <a:bodyPr>
            <a:normAutofit/>
          </a:bodyPr>
          <a:lstStyle/>
          <a:p>
            <a:pPr rtl="0"/>
            <a:r>
              <a:rPr lang="en-US" sz="3000" dirty="0">
                <a:latin typeface="Times New Roman" panose="02020603050405020304" pitchFamily="18" charset="0"/>
                <a:cs typeface="Times New Roman" panose="02020603050405020304" pitchFamily="18" charset="0"/>
              </a:rPr>
              <a:t>2. Boundary Value </a:t>
            </a:r>
            <a:r>
              <a:rPr lang="en-US" sz="3000" dirty="0" smtClean="0">
                <a:latin typeface="Times New Roman" panose="02020603050405020304" pitchFamily="18" charset="0"/>
                <a:cs typeface="Times New Roman" panose="02020603050405020304" pitchFamily="18" charset="0"/>
              </a:rPr>
              <a:t>Analysis (BVA)</a:t>
            </a:r>
            <a:endParaRPr lang="ar-EG" sz="3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67144181"/>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Retrospect</Template>
  <TotalTime>16715</TotalTime>
  <Words>1994</Words>
  <Application>Microsoft Office PowerPoint</Application>
  <PresentationFormat>On-screen Show (4:3)</PresentationFormat>
  <Paragraphs>254</Paragraphs>
  <Slides>35</Slides>
  <Notes>26</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35</vt:i4>
      </vt:variant>
    </vt:vector>
  </HeadingPairs>
  <TitlesOfParts>
    <vt:vector size="46" baseType="lpstr">
      <vt:lpstr>Malgun Gothic</vt:lpstr>
      <vt:lpstr>Calibri</vt:lpstr>
      <vt:lpstr>Courier New</vt:lpstr>
      <vt:lpstr>Times New Roman</vt:lpstr>
      <vt:lpstr>Wingdings</vt:lpstr>
      <vt:lpstr>GulimChe</vt:lpstr>
      <vt:lpstr>Cambria Math</vt:lpstr>
      <vt:lpstr>Symbol</vt:lpstr>
      <vt:lpstr>Arial</vt:lpstr>
      <vt:lpstr>Calibri Light</vt:lpstr>
      <vt:lpstr>Retrospect</vt:lpstr>
      <vt:lpstr>Quality Assurance of Software and  Information Systems                                   Black-box Techniques</vt:lpstr>
      <vt:lpstr>Testing Interface To An Application </vt:lpstr>
      <vt:lpstr>Specification-based or Black-box Techniques</vt:lpstr>
      <vt:lpstr>Specification-based Techniques</vt:lpstr>
      <vt:lpstr>1. Equivalence Partitioning</vt:lpstr>
      <vt:lpstr>Data Type Partitioning Examples</vt:lpstr>
      <vt:lpstr>Equivalence Partitioning  (Example) </vt:lpstr>
      <vt:lpstr> </vt:lpstr>
      <vt:lpstr>2. Boundary Value Analysis (BVA)</vt:lpstr>
      <vt:lpstr>Boundary Value Analysis(Example) </vt:lpstr>
      <vt:lpstr>Boundary Value Analysis</vt:lpstr>
      <vt:lpstr>Second Boundary Value Analysis (2BVA) </vt:lpstr>
      <vt:lpstr>Third Boundary Value Analysis (3BVA) </vt:lpstr>
      <vt:lpstr>Test ”Boundaries”</vt:lpstr>
      <vt:lpstr>Examples </vt:lpstr>
      <vt:lpstr>Examples </vt:lpstr>
      <vt:lpstr>Examples </vt:lpstr>
      <vt:lpstr>3. Decision table testing</vt:lpstr>
      <vt:lpstr>3. Decision table testing (cont.)</vt:lpstr>
      <vt:lpstr>Example - Car Insurance</vt:lpstr>
      <vt:lpstr>Example - Car Insurance</vt:lpstr>
      <vt:lpstr>4. State Transition Testing</vt:lpstr>
      <vt:lpstr>Example: Reservation System </vt:lpstr>
      <vt:lpstr>Example: Reservation System </vt:lpstr>
      <vt:lpstr>Example: Reservation System </vt:lpstr>
      <vt:lpstr>Example: Reservation System </vt:lpstr>
      <vt:lpstr>State Transition Diagram of the Reservation System</vt:lpstr>
      <vt:lpstr>State-Transition Tables (Cont.) </vt:lpstr>
      <vt:lpstr>State-Transition Tables (Cont.)</vt:lpstr>
      <vt:lpstr>State-Transition Tables (Cont.)</vt:lpstr>
      <vt:lpstr>Question</vt:lpstr>
      <vt:lpstr>5. Use Case Testing </vt:lpstr>
      <vt:lpstr>Use Case Testing</vt:lpstr>
      <vt:lpstr>Example</vt:lpstr>
      <vt:lpstr>THANK YOU</vt:lpstr>
    </vt:vector>
  </TitlesOfParts>
  <Manager>Slide Members</Manager>
  <Company>YESFORM Co.,Ltd.</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Members</dc:title>
  <dc:subject>Powerpoint Templates , Diagram, Chart, Google slides, Keynote</dc:subject>
  <dc:creator>Slide Members by HS.SEO _x000d_
회사 : YESFORM Co.,Ltd.</dc:creator>
  <cp:keywords>SlideMembers, ppt, PPT Templates, Presentation, Diagram, Chart, Yesform, Google slides, Keynote, Free Slides</cp:keywords>
  <dc:description>The copyright of this document is at Slide Members. Unauthorized copying may result in legal sanctions.</dc:description>
  <cp:lastModifiedBy>Marawan</cp:lastModifiedBy>
  <cp:revision>80</cp:revision>
  <dcterms:created xsi:type="dcterms:W3CDTF">2010-02-01T08:03:16Z</dcterms:created>
  <dcterms:modified xsi:type="dcterms:W3CDTF">2020-05-02T11:42:30Z</dcterms:modified>
  <cp:category>www.slidemembers.com</cp:category>
</cp:coreProperties>
</file>